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66" r:id="rId4"/>
    <p:sldId id="267" r:id="rId5"/>
    <p:sldId id="268" r:id="rId6"/>
    <p:sldId id="269" r:id="rId7"/>
    <p:sldId id="270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57"/>
    <p:restoredTop sz="94780"/>
  </p:normalViewPr>
  <p:slideViewPr>
    <p:cSldViewPr snapToGrid="0" snapToObjects="1">
      <p:cViewPr varScale="1">
        <p:scale>
          <a:sx n="111" d="100"/>
          <a:sy n="111" d="100"/>
        </p:scale>
        <p:origin x="23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90B9FF-E1F6-244C-AD9D-E0541287ECD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1D0CE-87D7-AE4D-8093-525011C7B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1D0CE-87D7-AE4D-8093-525011C7BD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8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39D01-3EAD-A244-8A69-208F70922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2F36E4-5CA4-734B-A01F-D85DBE77B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42C86-F41C-6D4F-BB60-4902ADD6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76A0A-D0FA-9442-921C-356F1FE8A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D118AC-D0E4-6249-9296-52F1A877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11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A0EA1-ED37-C54F-8113-FFD69BBB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4C3928-A720-F44F-9F6F-6219ED321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8DC4F-7C71-F44E-A666-E681F03D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3ECAD-C835-0D4F-AA6A-A8289A39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5B790-310C-174D-9108-C63C4F0A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6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2989E4-E03F-3D44-9B28-8CDF977A3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6B235-785F-F649-ADC7-108D4A021C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7629D-3724-7243-B893-C8EB45AA7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39AAE-CD5A-6A47-83FE-84B52DA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5428C-E624-2848-BB71-5E79CC01F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75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5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8ACC-170D-0C45-B497-F49A8BC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A66F3-6616-9F46-8BBF-EE6360AD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0C5DE-162A-1F44-9072-30D7C4B7D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17818-D0DA-D744-87D9-EB908C9E5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3D52D-823E-3741-A735-482C61390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97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736FD-7D1E-7F4B-A1C7-4C366849E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C333D-0A99-AF45-8489-666DE626F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2F8E-89E6-E04D-9D89-AB38B1603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EAF0D-D0BF-574A-A331-2AF4220A9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55318-A81B-EE43-B0D1-1568237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865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78A52-513B-A046-9EFC-049FBC26D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4F02B-418F-1244-8D53-825349FE3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A150F-F877-3A47-AB5E-95A015B8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F0A0D-1697-2C46-BD40-6B5FF7E6D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5EA8D-D59D-6646-AAA7-B0D51D59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1389C-A5DE-BC43-8B7E-B3D9ED60E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5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FBF8A-DA74-6E4A-8E55-9ED499DC6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8AF30-19BC-A542-AAC7-E163FBDAB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CF4FFC-BA27-F346-BBAB-CE65E382C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DC1E5A-6B09-1E4B-A8AC-9C884CA07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09D4EA-605D-A442-92B7-031D35C50B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648068-C19D-844A-90AC-E174E3D3E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9213EF-EA08-3F41-883E-06EC795D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BF61C4-F802-7040-8572-D0396592C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776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E237-FA1C-7B43-9FCC-029C298EE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448FE8-821D-2A45-825C-C338A55C5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BAA4D-828F-D949-8945-4B452F6AB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87CEF-B3B8-E746-B019-FDF0624E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20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B7AD05-1DD0-C643-8902-432B46F74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8FACE8-0AAB-C643-91B0-0191F9E7D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6E224-FB90-D74C-9E11-AE43CDB1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39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D350-39D2-1E47-9274-4BD10D1B6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A3EF3-FA56-0F4E-878C-C9B8C8379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B2CD3-2A36-5448-9287-14027C4E6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96B49-2C8D-734A-B051-0FE6FFF26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BC488-933F-9941-B665-02EB20100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2B802-EA75-EB4D-BC49-E66F4ACD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31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991F8-B983-3749-B032-E194E91E1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F7462E-214F-5B46-948A-D0772CFED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EBA98-0BD4-CC4F-887D-AAED19AF4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DFA2C-2210-264D-8A44-EE5374729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466BED-E6D9-3A44-A3DF-7E56CB6D7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3552FC-B264-4C48-9FB5-62F3FDBE1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4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DDF534-9747-AD42-A044-12E410D3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21C21-163E-764F-8248-3BBE6A8317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48E67-CF85-3C4A-A588-19280AA8A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1E4197-358A-984A-871B-6DB85551C70B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7D6F2-D3BB-DD45-816F-3469B7BCF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7DA50-0FE9-A64E-9BC0-6EBA3DC5F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4FDEA-9F51-714B-ADEB-B8E6702D31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641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6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8.png"/><Relationship Id="rId5" Type="http://schemas.openxmlformats.org/officeDocument/2006/relationships/image" Target="../media/image40.png"/><Relationship Id="rId10" Type="http://schemas.openxmlformats.org/officeDocument/2006/relationships/image" Target="../media/image27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1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22.png"/><Relationship Id="rId5" Type="http://schemas.openxmlformats.org/officeDocument/2006/relationships/image" Target="../media/image40.png"/><Relationship Id="rId10" Type="http://schemas.openxmlformats.org/officeDocument/2006/relationships/image" Target="../media/image21.png"/><Relationship Id="rId4" Type="http://schemas.openxmlformats.org/officeDocument/2006/relationships/image" Target="../media/image34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98A07-FFB5-934C-8B4B-F2B0578A55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292" y="1149475"/>
            <a:ext cx="10448495" cy="252068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sz="3600" b="1" dirty="0"/>
              <a:t>Determination of Oxygen Local Bonding in Lithium Transition Metal Oxides using Computed XANES:</a:t>
            </a:r>
            <a:br>
              <a:rPr lang="en-US" sz="3600" b="1" dirty="0"/>
            </a:br>
            <a:r>
              <a:rPr lang="en-US" sz="3600" b="1" dirty="0"/>
              <a:t>A Machine Learning Approach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90DB9-B616-C242-BEC1-FD087D870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4169"/>
            <a:ext cx="9144000" cy="991996"/>
          </a:xfrm>
        </p:spPr>
        <p:txBody>
          <a:bodyPr>
            <a:normAutofit/>
          </a:bodyPr>
          <a:lstStyle/>
          <a:p>
            <a:r>
              <a:rPr lang="en-US" sz="2800" dirty="0"/>
              <a:t>Liang Li</a:t>
            </a:r>
          </a:p>
          <a:p>
            <a:r>
              <a:rPr lang="en-US" sz="2800" dirty="0"/>
              <a:t>09/12/2018 subgroup meeting</a:t>
            </a:r>
          </a:p>
        </p:txBody>
      </p:sp>
    </p:spTree>
    <p:extLst>
      <p:ext uri="{BB962C8B-B14F-4D97-AF65-F5344CB8AC3E}">
        <p14:creationId xmlns:p14="http://schemas.microsoft.com/office/powerpoint/2010/main" val="22894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EBAB4-C069-F84C-B339-0E6EB1C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2" y="888667"/>
            <a:ext cx="5266402" cy="33567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F5878-88DD-9940-BA9B-E58102A5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645" y="1977569"/>
            <a:ext cx="4126982" cy="8634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AB6BC0-2961-3942-B33A-DC17DFCE5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645" y="3471676"/>
            <a:ext cx="3120382" cy="1478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C9EBB-F1A4-0746-927D-571791B00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4968" y="4951566"/>
            <a:ext cx="6124161" cy="1883284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1CCE2B28-9105-4C4B-A19D-D98766F02312}"/>
              </a:ext>
            </a:extLst>
          </p:cNvPr>
          <p:cNvGrpSpPr/>
          <p:nvPr/>
        </p:nvGrpSpPr>
        <p:grpSpPr>
          <a:xfrm>
            <a:off x="428273" y="4781919"/>
            <a:ext cx="3977172" cy="1907297"/>
            <a:chOff x="2118177" y="4802398"/>
            <a:chExt cx="3977172" cy="190729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F8F6DF5-49AD-254B-9B13-3135DBF787EA}"/>
                </a:ext>
              </a:extLst>
            </p:cNvPr>
            <p:cNvSpPr/>
            <p:nvPr/>
          </p:nvSpPr>
          <p:spPr>
            <a:xfrm>
              <a:off x="2118177" y="4802398"/>
              <a:ext cx="3977172" cy="1907297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DDE4F54-3688-864C-A400-1B3D9B4ACCEB}"/>
                    </a:ext>
                  </a:extLst>
                </p:cNvPr>
                <p:cNvSpPr txBox="1"/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(1)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a14:m>
                  <a:r>
                    <a:rPr lang="en-US" sz="2200" dirty="0"/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2200" dirty="0"/>
                </a:p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(2)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)</a:t>
                  </a: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ADDE4F54-3688-864C-A400-1B3D9B4AC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blipFill>
                  <a:blip r:embed="rId6"/>
                  <a:stretch>
                    <a:fillRect l="-2273" b="-9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2D9998D-E957-0D40-BA95-566B87582226}"/>
                  </a:ext>
                </a:extLst>
              </p:cNvPr>
              <p:cNvSpPr/>
              <p:nvPr/>
            </p:nvSpPr>
            <p:spPr>
              <a:xfrm>
                <a:off x="7165645" y="1037179"/>
                <a:ext cx="4655059" cy="75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rgbClr val="00B050"/>
                    </a:solidFill>
                  </a:rPr>
                  <a:t>Output layer activation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2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00B050"/>
                    </a:solidFill>
                  </a:rPr>
                  <a:t>):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r>
                  <a:rPr lang="en-US" sz="2000" dirty="0" err="1"/>
                  <a:t>Softmax</a:t>
                </a:r>
                <a:r>
                  <a:rPr lang="en-US" sz="2000" dirty="0"/>
                  <a:t> function:</a:t>
                </a: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F2D9998D-E957-0D40-BA95-566B875822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45" y="1037179"/>
                <a:ext cx="4655059" cy="753220"/>
              </a:xfrm>
              <a:prstGeom prst="rect">
                <a:avLst/>
              </a:prstGeom>
              <a:blipFill>
                <a:blip r:embed="rId7"/>
                <a:stretch>
                  <a:fillRect l="-1635" t="-3333" r="-81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F0A8E9EA-8B8A-1545-8942-F58DD5084F27}"/>
              </a:ext>
            </a:extLst>
          </p:cNvPr>
          <p:cNvSpPr/>
          <p:nvPr/>
        </p:nvSpPr>
        <p:spPr>
          <a:xfrm>
            <a:off x="7165645" y="3106291"/>
            <a:ext cx="1015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e.g.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D17D94-C0F1-9D4B-8EED-77F22C94B5C5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 Architecture (Multi-Class Classification)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FB1D3CC-D5E8-724B-8770-60F39E32F392}"/>
              </a:ext>
            </a:extLst>
          </p:cNvPr>
          <p:cNvSpPr/>
          <p:nvPr/>
        </p:nvSpPr>
        <p:spPr>
          <a:xfrm>
            <a:off x="4405445" y="1655179"/>
            <a:ext cx="1138829" cy="2071869"/>
          </a:xfrm>
          <a:prstGeom prst="rect">
            <a:avLst/>
          </a:prstGeom>
          <a:solidFill>
            <a:srgbClr val="00B050">
              <a:alpha val="10000"/>
            </a:srgbClr>
          </a:solidFill>
          <a:ln w="4762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60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EBAB4-C069-F84C-B339-0E6EB1C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2" y="888667"/>
            <a:ext cx="5266402" cy="335677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2D9998D-E957-0D40-BA95-566B87582226}"/>
              </a:ext>
            </a:extLst>
          </p:cNvPr>
          <p:cNvSpPr/>
          <p:nvPr/>
        </p:nvSpPr>
        <p:spPr>
          <a:xfrm>
            <a:off x="7501312" y="1037179"/>
            <a:ext cx="2070951" cy="445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Loss function: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D305EF-DA86-F342-82DE-67E15000FE48}"/>
              </a:ext>
            </a:extLst>
          </p:cNvPr>
          <p:cNvGrpSpPr/>
          <p:nvPr/>
        </p:nvGrpSpPr>
        <p:grpSpPr>
          <a:xfrm>
            <a:off x="465807" y="4312284"/>
            <a:ext cx="6491495" cy="2397411"/>
            <a:chOff x="465807" y="4312284"/>
            <a:chExt cx="6491495" cy="239741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A8F958A-8FFF-1544-B218-AAC77874060E}"/>
                </a:ext>
              </a:extLst>
            </p:cNvPr>
            <p:cNvSpPr/>
            <p:nvPr/>
          </p:nvSpPr>
          <p:spPr>
            <a:xfrm>
              <a:off x="2118177" y="4802398"/>
              <a:ext cx="3977172" cy="1907297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C63F54-FF32-B848-A94F-DE330C1C08FC}"/>
                </a:ext>
              </a:extLst>
            </p:cNvPr>
            <p:cNvCxnSpPr>
              <a:cxnSpLocks/>
              <a:stCxn id="18" idx="3"/>
              <a:endCxn id="12" idx="2"/>
            </p:cNvCxnSpPr>
            <p:nvPr/>
          </p:nvCxnSpPr>
          <p:spPr>
            <a:xfrm>
              <a:off x="1537698" y="5162325"/>
              <a:ext cx="580479" cy="593722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9DF1C04-5BFA-6044-92B0-B5E97ED53BC3}"/>
                </a:ext>
              </a:extLst>
            </p:cNvPr>
            <p:cNvCxnSpPr>
              <a:cxnSpLocks/>
              <a:stCxn id="17" idx="3"/>
              <a:endCxn id="12" idx="2"/>
            </p:cNvCxnSpPr>
            <p:nvPr/>
          </p:nvCxnSpPr>
          <p:spPr>
            <a:xfrm>
              <a:off x="1259871" y="5756046"/>
              <a:ext cx="858306" cy="1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782D954-6732-2042-88D8-435F05B412F7}"/>
                </a:ext>
              </a:extLst>
            </p:cNvPr>
            <p:cNvCxnSpPr>
              <a:cxnSpLocks/>
              <a:stCxn id="19" idx="3"/>
              <a:endCxn id="12" idx="2"/>
            </p:cNvCxnSpPr>
            <p:nvPr/>
          </p:nvCxnSpPr>
          <p:spPr>
            <a:xfrm flipV="1">
              <a:off x="1497746" y="5756047"/>
              <a:ext cx="620431" cy="738749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53916A-C4FE-3048-9C17-7572EBD1A9CB}"/>
                    </a:ext>
                  </a:extLst>
                </p:cNvPr>
                <p:cNvSpPr txBox="1"/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(1)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a14:m>
                  <a:r>
                    <a:rPr lang="en-US" sz="2200" dirty="0"/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2200" dirty="0"/>
                </a:p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(2)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)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A53916A-C4FE-3048-9C17-7572EBD1A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blipFill>
                  <a:blip r:embed="rId3"/>
                  <a:stretch>
                    <a:fillRect l="-2273" b="-98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2D6289-42D3-4247-BC68-1AC4B9D2F679}"/>
                    </a:ext>
                  </a:extLst>
                </p:cNvPr>
                <p:cNvSpPr/>
                <p:nvPr/>
              </p:nvSpPr>
              <p:spPr>
                <a:xfrm>
                  <a:off x="465807" y="5530118"/>
                  <a:ext cx="794064" cy="451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82D6289-42D3-4247-BC68-1AC4B9D2F6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07" y="5530118"/>
                  <a:ext cx="794064" cy="451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E45D644-1C8C-1D4F-A020-012CD694E159}"/>
                    </a:ext>
                  </a:extLst>
                </p:cNvPr>
                <p:cNvSpPr/>
                <p:nvPr/>
              </p:nvSpPr>
              <p:spPr>
                <a:xfrm>
                  <a:off x="743634" y="4939315"/>
                  <a:ext cx="794064" cy="4460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E45D644-1C8C-1D4F-A020-012CD694E1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34" y="4939315"/>
                  <a:ext cx="794064" cy="446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636D17-A0C5-A844-868A-0ED6D2B26127}"/>
                    </a:ext>
                  </a:extLst>
                </p:cNvPr>
                <p:cNvSpPr/>
                <p:nvPr/>
              </p:nvSpPr>
              <p:spPr>
                <a:xfrm>
                  <a:off x="703682" y="6279897"/>
                  <a:ext cx="794064" cy="4297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636D17-A0C5-A844-868A-0ED6D2B261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82" y="6279897"/>
                  <a:ext cx="794064" cy="429798"/>
                </a:xfrm>
                <a:prstGeom prst="rect">
                  <a:avLst/>
                </a:prstGeom>
                <a:blipFill>
                  <a:blip r:embed="rId6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795DC38-F93C-1D47-93FD-0B7772BBF6A0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96" y="5756045"/>
              <a:ext cx="858306" cy="1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588A3D0-71A0-604C-911D-62766AA80782}"/>
                    </a:ext>
                  </a:extLst>
                </p:cNvPr>
                <p:cNvSpPr/>
                <p:nvPr/>
              </p:nvSpPr>
              <p:spPr>
                <a:xfrm>
                  <a:off x="6278796" y="5262238"/>
                  <a:ext cx="574453" cy="4460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588A3D0-71A0-604C-911D-62766AA807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796" y="5262238"/>
                  <a:ext cx="574453" cy="446020"/>
                </a:xfrm>
                <a:prstGeom prst="rect">
                  <a:avLst/>
                </a:prstGeom>
                <a:blipFill>
                  <a:blip r:embed="rId7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F7C6E2-59C9-3B4C-9A73-E918087201E1}"/>
                    </a:ext>
                  </a:extLst>
                </p:cNvPr>
                <p:cNvSpPr/>
                <p:nvPr/>
              </p:nvSpPr>
              <p:spPr>
                <a:xfrm>
                  <a:off x="2914513" y="4312284"/>
                  <a:ext cx="238449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r>
                    <a:rPr lang="en-US" sz="2000" b="1" dirty="0"/>
                    <a:t>-</a:t>
                  </a:r>
                  <a:r>
                    <a:rPr lang="en-US" sz="2000" b="1" dirty="0" err="1"/>
                    <a:t>th</a:t>
                  </a:r>
                  <a:r>
                    <a:rPr lang="en-US" sz="2000" b="1" dirty="0"/>
                    <a:t> unit of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a14:m>
                  <a:r>
                    <a:rPr lang="en-US" sz="2000" b="1" dirty="0"/>
                    <a:t>-</a:t>
                  </a:r>
                  <a:r>
                    <a:rPr lang="en-US" sz="2000" b="1" dirty="0" err="1"/>
                    <a:t>th</a:t>
                  </a:r>
                  <a:r>
                    <a:rPr lang="en-US" sz="2000" b="1" dirty="0"/>
                    <a:t> layer</a:t>
                  </a:r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BF7C6E2-59C9-3B4C-9A73-E918087201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513" y="4312284"/>
                  <a:ext cx="2384499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375" r="-158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B11D5D-0040-CC41-AE52-E7DBF309F1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99458" y="1718620"/>
            <a:ext cx="1250270" cy="19042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7A7D30-C9E0-1547-A21B-2FE120B7C549}"/>
                  </a:ext>
                </a:extLst>
              </p:cNvPr>
              <p:cNvSpPr txBox="1"/>
              <p:nvPr/>
            </p:nvSpPr>
            <p:spPr>
              <a:xfrm>
                <a:off x="7616283" y="1617301"/>
                <a:ext cx="3166945" cy="16432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0.01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0.10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0.80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.05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.04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D7A7D30-C9E0-1547-A21B-2FE120B7C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283" y="1617301"/>
                <a:ext cx="3166945" cy="1643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61371B-47B6-1E47-BD4F-A9C953914E89}"/>
                  </a:ext>
                </a:extLst>
              </p:cNvPr>
              <p:cNvSpPr txBox="1"/>
              <p:nvPr/>
            </p:nvSpPr>
            <p:spPr>
              <a:xfrm>
                <a:off x="7483436" y="3428640"/>
                <a:ext cx="3077736" cy="6357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061371B-47B6-1E47-BD4F-A9C953914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436" y="3428640"/>
                <a:ext cx="3077736" cy="635751"/>
              </a:xfrm>
              <a:prstGeom prst="rect">
                <a:avLst/>
              </a:prstGeom>
              <a:blipFill>
                <a:blip r:embed="rId11"/>
                <a:stretch>
                  <a:fillRect t="-152941" b="-2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875F6-5C25-7A42-9DBF-45E1F7DC70D9}"/>
                  </a:ext>
                </a:extLst>
              </p:cNvPr>
              <p:cNvSpPr txBox="1"/>
              <p:nvPr/>
            </p:nvSpPr>
            <p:spPr>
              <a:xfrm>
                <a:off x="7616283" y="4469427"/>
                <a:ext cx="4341541" cy="8485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J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EA875F6-5C25-7A42-9DBF-45E1F7DC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283" y="4469427"/>
                <a:ext cx="4341541" cy="848566"/>
              </a:xfrm>
              <a:prstGeom prst="rect">
                <a:avLst/>
              </a:prstGeom>
              <a:blipFill>
                <a:blip r:embed="rId12"/>
                <a:stretch>
                  <a:fillRect t="-98529" b="-15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E060A57-CBAD-1647-A8F9-F0141B024665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 Architecture (Multi-Class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262601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541AAB-B7C5-6346-BD60-68529B734C21}"/>
              </a:ext>
            </a:extLst>
          </p:cNvPr>
          <p:cNvSpPr txBox="1"/>
          <p:nvPr/>
        </p:nvSpPr>
        <p:spPr>
          <a:xfrm>
            <a:off x="675001" y="1427355"/>
            <a:ext cx="8809463" cy="437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 of hidden layers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Number of nodes in each hidden layer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Activation function of each hidden layer (</a:t>
            </a:r>
            <a:r>
              <a:rPr lang="en-US" sz="2400" dirty="0" err="1"/>
              <a:t>ReLU</a:t>
            </a:r>
            <a:r>
              <a:rPr lang="en-US" sz="2400" dirty="0"/>
              <a:t> or tanh)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Learning rate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With or without regularization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Optimization algorithm (Adam)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147 examples, 110 training, 37 test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TensorFlow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CC32B3-0E02-7845-B5E5-0146DDE70149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Hyperparameters to Tune</a:t>
            </a:r>
          </a:p>
        </p:txBody>
      </p:sp>
    </p:spTree>
    <p:extLst>
      <p:ext uri="{BB962C8B-B14F-4D97-AF65-F5344CB8AC3E}">
        <p14:creationId xmlns:p14="http://schemas.microsoft.com/office/powerpoint/2010/main" val="88704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AC216-FD7F-7840-8C2F-9CABCCBC777D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20F0ED-91B0-F743-9721-00467FC55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9060161"/>
              </p:ext>
            </p:extLst>
          </p:nvPr>
        </p:nvGraphicFramePr>
        <p:xfrm>
          <a:off x="405914" y="1007273"/>
          <a:ext cx="665135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7117">
                  <a:extLst>
                    <a:ext uri="{9D8B030D-6E8A-4147-A177-3AD203B41FA5}">
                      <a16:colId xmlns:a16="http://schemas.microsoft.com/office/drawing/2014/main" val="3853651151"/>
                    </a:ext>
                  </a:extLst>
                </a:gridCol>
                <a:gridCol w="2217117">
                  <a:extLst>
                    <a:ext uri="{9D8B030D-6E8A-4147-A177-3AD203B41FA5}">
                      <a16:colId xmlns:a16="http://schemas.microsoft.com/office/drawing/2014/main" val="446325745"/>
                    </a:ext>
                  </a:extLst>
                </a:gridCol>
                <a:gridCol w="2217117">
                  <a:extLst>
                    <a:ext uri="{9D8B030D-6E8A-4147-A177-3AD203B41FA5}">
                      <a16:colId xmlns:a16="http://schemas.microsoft.com/office/drawing/2014/main" val="276402526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63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w/o regularization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w/ regularization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23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29241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5CC44-FCE3-A546-A594-869B1DCE7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917016"/>
              </p:ext>
            </p:extLst>
          </p:nvPr>
        </p:nvGraphicFramePr>
        <p:xfrm>
          <a:off x="86593" y="5060641"/>
          <a:ext cx="758805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611">
                  <a:extLst>
                    <a:ext uri="{9D8B030D-6E8A-4147-A177-3AD203B41FA5}">
                      <a16:colId xmlns:a16="http://schemas.microsoft.com/office/drawing/2014/main" val="3853651151"/>
                    </a:ext>
                  </a:extLst>
                </a:gridCol>
                <a:gridCol w="1517611">
                  <a:extLst>
                    <a:ext uri="{9D8B030D-6E8A-4147-A177-3AD203B41FA5}">
                      <a16:colId xmlns:a16="http://schemas.microsoft.com/office/drawing/2014/main" val="446325745"/>
                    </a:ext>
                  </a:extLst>
                </a:gridCol>
                <a:gridCol w="1517611">
                  <a:extLst>
                    <a:ext uri="{9D8B030D-6E8A-4147-A177-3AD203B41FA5}">
                      <a16:colId xmlns:a16="http://schemas.microsoft.com/office/drawing/2014/main" val="2764025262"/>
                    </a:ext>
                  </a:extLst>
                </a:gridCol>
                <a:gridCol w="1517611">
                  <a:extLst>
                    <a:ext uri="{9D8B030D-6E8A-4147-A177-3AD203B41FA5}">
                      <a16:colId xmlns:a16="http://schemas.microsoft.com/office/drawing/2014/main" val="2147428902"/>
                    </a:ext>
                  </a:extLst>
                </a:gridCol>
                <a:gridCol w="1517611">
                  <a:extLst>
                    <a:ext uri="{9D8B030D-6E8A-4147-A177-3AD203B41FA5}">
                      <a16:colId xmlns:a16="http://schemas.microsoft.com/office/drawing/2014/main" val="75768936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w/ regularization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63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r>
                        <a:rPr lang="en-US" dirty="0"/>
                        <a:t> + </a:t>
                      </a:r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tanh + tanh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Tanh + </a:t>
                      </a:r>
                      <a:r>
                        <a:rPr lang="en-US" dirty="0" err="1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r>
                        <a:rPr lang="en-US" dirty="0"/>
                        <a:t> + tanh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23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2924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2E169F9-EC76-6D4C-A13F-CD0959501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611" y="3660475"/>
            <a:ext cx="4001294" cy="3106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861D81-4CE7-404B-B774-92DF08489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2332" y="106132"/>
            <a:ext cx="3800572" cy="315002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975C0B9-51A7-224B-AAD7-F9497E4D3893}"/>
              </a:ext>
            </a:extLst>
          </p:cNvPr>
          <p:cNvSpPr/>
          <p:nvPr/>
        </p:nvSpPr>
        <p:spPr>
          <a:xfrm>
            <a:off x="10044432" y="1066091"/>
            <a:ext cx="1359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ReLU</a:t>
            </a:r>
            <a:r>
              <a:rPr lang="en-US" dirty="0"/>
              <a:t> + </a:t>
            </a:r>
            <a:r>
              <a:rPr lang="en-US" dirty="0" err="1"/>
              <a:t>ReLU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65F2A7-7749-5548-932F-E085076D3CE7}"/>
              </a:ext>
            </a:extLst>
          </p:cNvPr>
          <p:cNvSpPr/>
          <p:nvPr/>
        </p:nvSpPr>
        <p:spPr>
          <a:xfrm>
            <a:off x="9979344" y="4428445"/>
            <a:ext cx="1311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ReLU</a:t>
            </a:r>
            <a:r>
              <a:rPr lang="en-US" dirty="0"/>
              <a:t> + tanh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F7BEDC-59EF-8740-8C88-5E523FC4217E}"/>
              </a:ext>
            </a:extLst>
          </p:cNvPr>
          <p:cNvSpPr txBox="1"/>
          <p:nvPr/>
        </p:nvSpPr>
        <p:spPr>
          <a:xfrm>
            <a:off x="212274" y="3213759"/>
            <a:ext cx="3731187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14 nodes on first hidden layer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9 nodes on second hidden layer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5 nodes on output layer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4A76B10-CFE0-CC46-8281-49257B80560E}"/>
              </a:ext>
            </a:extLst>
          </p:cNvPr>
          <p:cNvSpPr/>
          <p:nvPr/>
        </p:nvSpPr>
        <p:spPr>
          <a:xfrm>
            <a:off x="2622882" y="1358607"/>
            <a:ext cx="2253343" cy="1132026"/>
          </a:xfrm>
          <a:prstGeom prst="rect">
            <a:avLst/>
          </a:prstGeom>
          <a:noFill/>
          <a:ln w="539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52063D-F659-FC41-9890-7372C320D637}"/>
              </a:ext>
            </a:extLst>
          </p:cNvPr>
          <p:cNvSpPr txBox="1"/>
          <p:nvPr/>
        </p:nvSpPr>
        <p:spPr>
          <a:xfrm>
            <a:off x="2582172" y="2525953"/>
            <a:ext cx="2015162" cy="41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FFC000"/>
                </a:solidFill>
              </a:rPr>
              <a:t>overfitting</a:t>
            </a:r>
          </a:p>
        </p:txBody>
      </p:sp>
    </p:spTree>
    <p:extLst>
      <p:ext uri="{BB962C8B-B14F-4D97-AF65-F5344CB8AC3E}">
        <p14:creationId xmlns:p14="http://schemas.microsoft.com/office/powerpoint/2010/main" val="16677987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AC216-FD7F-7840-8C2F-9CABCCBC777D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Results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85CC44-FCE3-A546-A594-869B1DCE7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616256"/>
              </p:ext>
            </p:extLst>
          </p:nvPr>
        </p:nvGraphicFramePr>
        <p:xfrm>
          <a:off x="675001" y="1719560"/>
          <a:ext cx="8625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5024">
                  <a:extLst>
                    <a:ext uri="{9D8B030D-6E8A-4147-A177-3AD203B41FA5}">
                      <a16:colId xmlns:a16="http://schemas.microsoft.com/office/drawing/2014/main" val="3853651151"/>
                    </a:ext>
                  </a:extLst>
                </a:gridCol>
                <a:gridCol w="1725024">
                  <a:extLst>
                    <a:ext uri="{9D8B030D-6E8A-4147-A177-3AD203B41FA5}">
                      <a16:colId xmlns:a16="http://schemas.microsoft.com/office/drawing/2014/main" val="446325745"/>
                    </a:ext>
                  </a:extLst>
                </a:gridCol>
                <a:gridCol w="1725024">
                  <a:extLst>
                    <a:ext uri="{9D8B030D-6E8A-4147-A177-3AD203B41FA5}">
                      <a16:colId xmlns:a16="http://schemas.microsoft.com/office/drawing/2014/main" val="2764025262"/>
                    </a:ext>
                  </a:extLst>
                </a:gridCol>
                <a:gridCol w="1725024">
                  <a:extLst>
                    <a:ext uri="{9D8B030D-6E8A-4147-A177-3AD203B41FA5}">
                      <a16:colId xmlns:a16="http://schemas.microsoft.com/office/drawing/2014/main" val="2147428902"/>
                    </a:ext>
                  </a:extLst>
                </a:gridCol>
                <a:gridCol w="1725024">
                  <a:extLst>
                    <a:ext uri="{9D8B030D-6E8A-4147-A177-3AD203B41FA5}">
                      <a16:colId xmlns:a16="http://schemas.microsoft.com/office/drawing/2014/main" val="757689367"/>
                    </a:ext>
                  </a:extLst>
                </a:gridCol>
              </a:tblGrid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ReLU</a:t>
                      </a:r>
                      <a:r>
                        <a:rPr lang="en-US" dirty="0"/>
                        <a:t> + tanh   w/ regularization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630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14 + 9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12+8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10+8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7+6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45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234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472924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5F7B959C-0336-A641-9354-9B172BAE4466}"/>
              </a:ext>
            </a:extLst>
          </p:cNvPr>
          <p:cNvSpPr txBox="1"/>
          <p:nvPr/>
        </p:nvSpPr>
        <p:spPr>
          <a:xfrm>
            <a:off x="675001" y="1143464"/>
            <a:ext cx="435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number of nodes in the hidden layer: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AF77ABC-31AF-354C-AA8B-9AECE8676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26" y="4157507"/>
            <a:ext cx="1936850" cy="22202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AE8530-0207-4B4B-BE2E-EC913A30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897" y="4157507"/>
            <a:ext cx="1861327" cy="23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71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7AC216-FD7F-7840-8C2F-9CABCCBC777D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F60D3-039E-5D4A-8221-32A5CD9A63CB}"/>
              </a:ext>
            </a:extLst>
          </p:cNvPr>
          <p:cNvSpPr txBox="1"/>
          <p:nvPr/>
        </p:nvSpPr>
        <p:spPr>
          <a:xfrm>
            <a:off x="675001" y="1166098"/>
            <a:ext cx="10559056" cy="284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three-layer neural network was constructed to predict the Fe coordination numbers around oxygen in Li transition metal oxide.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 training accuracy ~ 95% was achieved.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Similar NN architecture can be used in other Li-TM oxide systems.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More training examples would be desirable.</a:t>
            </a:r>
          </a:p>
        </p:txBody>
      </p:sp>
    </p:spTree>
    <p:extLst>
      <p:ext uri="{BB962C8B-B14F-4D97-AF65-F5344CB8AC3E}">
        <p14:creationId xmlns:p14="http://schemas.microsoft.com/office/powerpoint/2010/main" val="50354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C98F1-E91D-BB45-A8B4-7F214A06EB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811676"/>
            <a:ext cx="8428979" cy="352465"/>
          </a:xfrm>
        </p:spPr>
        <p:txBody>
          <a:bodyPr/>
          <a:lstStyle/>
          <a:p>
            <a:r>
              <a:rPr lang="en-US" sz="2133" dirty="0"/>
              <a:t>A great tool to probe local geometries/electronic states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1C72-C148-E942-90D4-36F1F7E53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B411A1-9A2E-DD4E-AE19-35EADFBE4895}"/>
              </a:ext>
            </a:extLst>
          </p:cNvPr>
          <p:cNvGrpSpPr/>
          <p:nvPr/>
        </p:nvGrpSpPr>
        <p:grpSpPr>
          <a:xfrm>
            <a:off x="3908544" y="1703664"/>
            <a:ext cx="2809657" cy="3278453"/>
            <a:chOff x="3670490" y="1035232"/>
            <a:chExt cx="2107243" cy="2458840"/>
          </a:xfrm>
        </p:grpSpPr>
        <p:pic>
          <p:nvPicPr>
            <p:cNvPr id="10" name="Picture 5" descr="http://www.laboratory-journal.com/sites/git-labor.de/files/images/special/53059250__original.png">
              <a:extLst>
                <a:ext uri="{FF2B5EF4-FFF2-40B4-BE49-F238E27FC236}">
                  <a16:creationId xmlns:a16="http://schemas.microsoft.com/office/drawing/2014/main" id="{BD07461F-D150-9349-9C3B-D7D765EF1D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l="2233" t="3599" r="51206" b="5227"/>
            <a:stretch/>
          </p:blipFill>
          <p:spPr bwMode="auto">
            <a:xfrm>
              <a:off x="3886199" y="1035232"/>
              <a:ext cx="1567544" cy="2228736"/>
            </a:xfrm>
            <a:prstGeom prst="rect">
              <a:avLst/>
            </a:prstGeom>
            <a:noFill/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650C78-E981-4E4E-B68E-3788638B7EFA}"/>
                </a:ext>
              </a:extLst>
            </p:cNvPr>
            <p:cNvSpPr/>
            <p:nvPr/>
          </p:nvSpPr>
          <p:spPr>
            <a:xfrm>
              <a:off x="3670490" y="3270981"/>
              <a:ext cx="2107243" cy="2230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dirty="0"/>
                <a:t>http://</a:t>
              </a:r>
              <a:r>
                <a:rPr lang="en-US" sz="1333" dirty="0" err="1"/>
                <a:t>www.laboratory-journal.com</a:t>
              </a:r>
              <a:r>
                <a:rPr lang="en-US" sz="1333" dirty="0"/>
                <a:t>/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C6521B-31BA-6249-B843-4A0E8F0DD535}"/>
              </a:ext>
            </a:extLst>
          </p:cNvPr>
          <p:cNvGrpSpPr/>
          <p:nvPr/>
        </p:nvGrpSpPr>
        <p:grpSpPr>
          <a:xfrm>
            <a:off x="609601" y="1946161"/>
            <a:ext cx="3011331" cy="2990414"/>
            <a:chOff x="550014" y="1132842"/>
            <a:chExt cx="1817570" cy="180494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324BE1-5457-8E4A-A522-209FBA3EB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0015" y="1132842"/>
              <a:ext cx="1817569" cy="14136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86D615-5619-ED46-80CB-3FCC5A2D94C7}"/>
                </a:ext>
              </a:extLst>
            </p:cNvPr>
            <p:cNvSpPr/>
            <p:nvPr/>
          </p:nvSpPr>
          <p:spPr>
            <a:xfrm>
              <a:off x="550014" y="2560022"/>
              <a:ext cx="1817569" cy="3777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/>
                <a:t>Advanced Photon Source @ Argonne</a:t>
              </a:r>
              <a:r>
                <a:rPr lang="en-US" sz="1867" b="1" dirty="0"/>
                <a:t>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6BF9EB-847F-5F46-8B07-61FF94B8BAE3}"/>
              </a:ext>
            </a:extLst>
          </p:cNvPr>
          <p:cNvGrpSpPr/>
          <p:nvPr/>
        </p:nvGrpSpPr>
        <p:grpSpPr>
          <a:xfrm>
            <a:off x="7005813" y="1320847"/>
            <a:ext cx="5186188" cy="3727451"/>
            <a:chOff x="4191000" y="990600"/>
            <a:chExt cx="4657879" cy="3347741"/>
          </a:xfrm>
        </p:grpSpPr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CF45710C-C01B-FB4E-9943-B85BA7FC9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91000" y="990600"/>
              <a:ext cx="4595275" cy="33477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37D0699-C81E-364A-9499-3AC1B4BB81F7}"/>
                </a:ext>
              </a:extLst>
            </p:cNvPr>
            <p:cNvSpPr/>
            <p:nvPr/>
          </p:nvSpPr>
          <p:spPr>
            <a:xfrm>
              <a:off x="5970226" y="3855925"/>
              <a:ext cx="2878653" cy="267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333" dirty="0"/>
                <a:t>C.L. Dong et al. 2007 SPIE Newsroom</a:t>
              </a:r>
              <a:endParaRPr lang="en-US" sz="1200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CA15090-F27B-F347-9F43-BE347F07DCAC}"/>
              </a:ext>
            </a:extLst>
          </p:cNvPr>
          <p:cNvSpPr/>
          <p:nvPr/>
        </p:nvSpPr>
        <p:spPr>
          <a:xfrm>
            <a:off x="581336" y="5471774"/>
            <a:ext cx="11029329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</a:pPr>
            <a:r>
              <a:rPr lang="en-US" sz="2133" b="1" i="1" dirty="0"/>
              <a:t>X-Ray Absorption Spectroscopy (XAS)</a:t>
            </a:r>
            <a:r>
              <a:rPr lang="en-US" sz="2133" dirty="0"/>
              <a:t>: probe the unoccupied states that are filled by excited electrons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EDED39-B25B-AF44-8792-3AEB6795EDB8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X-Ray Absorption Spectroscopy</a:t>
            </a:r>
          </a:p>
        </p:txBody>
      </p:sp>
    </p:spTree>
    <p:extLst>
      <p:ext uri="{BB962C8B-B14F-4D97-AF65-F5344CB8AC3E}">
        <p14:creationId xmlns:p14="http://schemas.microsoft.com/office/powerpoint/2010/main" val="53258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1C72-C148-E942-90D4-36F1F7E53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BD8AFE3-5F34-174B-8F6A-5AF92C0C86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601" y="811676"/>
            <a:ext cx="8428979" cy="352465"/>
          </a:xfrm>
        </p:spPr>
        <p:txBody>
          <a:bodyPr/>
          <a:lstStyle/>
          <a:p>
            <a:r>
              <a:rPr lang="en-US" sz="2133" dirty="0"/>
              <a:t>element-specific, sensitive to chemical information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3D57118-5638-834F-9830-50E00B99B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487" y="1276964"/>
            <a:ext cx="6971835" cy="51484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4DFA2D0-B4F0-7D4A-BC54-C41F18AF41CA}"/>
              </a:ext>
            </a:extLst>
          </p:cNvPr>
          <p:cNvSpPr/>
          <p:nvPr/>
        </p:nvSpPr>
        <p:spPr>
          <a:xfrm>
            <a:off x="9445321" y="5961714"/>
            <a:ext cx="2480800" cy="297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dirty="0"/>
              <a:t>image courtesy: R. Sarangi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856B8C-6366-CE40-B1C8-22355A25E7F6}"/>
              </a:ext>
            </a:extLst>
          </p:cNvPr>
          <p:cNvSpPr/>
          <p:nvPr/>
        </p:nvSpPr>
        <p:spPr>
          <a:xfrm>
            <a:off x="4482623" y="1356705"/>
            <a:ext cx="834189" cy="4858465"/>
          </a:xfrm>
          <a:prstGeom prst="rect">
            <a:avLst/>
          </a:prstGeom>
          <a:solidFill>
            <a:srgbClr val="FFFF00">
              <a:alpha val="41000"/>
            </a:srgb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F87B459-DD11-0B4F-9492-44A95A94A90E}"/>
              </a:ext>
            </a:extLst>
          </p:cNvPr>
          <p:cNvSpPr/>
          <p:nvPr/>
        </p:nvSpPr>
        <p:spPr>
          <a:xfrm>
            <a:off x="2575572" y="4329017"/>
            <a:ext cx="1804965" cy="1288011"/>
          </a:xfrm>
          <a:prstGeom prst="ellipse">
            <a:avLst/>
          </a:prstGeom>
          <a:noFill/>
          <a:ln w="47625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44919-2A2D-4246-B0BB-2809EF595D43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X-ray Absorption Near-Edge Structure</a:t>
            </a:r>
          </a:p>
        </p:txBody>
      </p:sp>
    </p:spTree>
    <p:extLst>
      <p:ext uri="{BB962C8B-B14F-4D97-AF65-F5344CB8AC3E}">
        <p14:creationId xmlns:p14="http://schemas.microsoft.com/office/powerpoint/2010/main" val="391406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1C72-C148-E942-90D4-36F1F7E53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44919-2A2D-4246-B0BB-2809EF595D43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Difficulty of Inverse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3B0D23-DC80-8149-9A9D-52A8BBB39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816" y="779107"/>
            <a:ext cx="7254021" cy="50694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A6AF6B9-910A-8F40-A780-79354AB41DCE}"/>
              </a:ext>
            </a:extLst>
          </p:cNvPr>
          <p:cNvSpPr/>
          <p:nvPr/>
        </p:nvSpPr>
        <p:spPr>
          <a:xfrm>
            <a:off x="316251" y="6116696"/>
            <a:ext cx="49877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600" dirty="0">
                <a:latin typeface="-apple-system"/>
              </a:rPr>
              <a:t>Gerald Seidler, Machine Learning vs. XAFS Interpretation</a:t>
            </a:r>
            <a:endParaRPr lang="en-US" sz="1600" i="0" dirty="0">
              <a:effectLst/>
              <a:latin typeface="-apple-system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EFC051-3A58-EB44-866D-C97D9FA3DBFA}"/>
              </a:ext>
            </a:extLst>
          </p:cNvPr>
          <p:cNvSpPr/>
          <p:nvPr/>
        </p:nvSpPr>
        <p:spPr>
          <a:xfrm>
            <a:off x="233561" y="3198283"/>
            <a:ext cx="25765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-apple-system"/>
              </a:rPr>
              <a:t>Real-space multi-scattering, BSE, excited core-hole…</a:t>
            </a:r>
            <a:endParaRPr lang="en-US" sz="1600" i="0" dirty="0">
              <a:effectLst/>
              <a:latin typeface="-apple-system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141297-B2A1-EC4D-B45A-78C52B537FD9}"/>
              </a:ext>
            </a:extLst>
          </p:cNvPr>
          <p:cNvSpPr/>
          <p:nvPr/>
        </p:nvSpPr>
        <p:spPr>
          <a:xfrm>
            <a:off x="8212564" y="3613781"/>
            <a:ext cx="25765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-apple-system"/>
              </a:rPr>
              <a:t>Machine learning</a:t>
            </a:r>
            <a:endParaRPr lang="en-US" sz="160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60124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1C72-C148-E942-90D4-36F1F7E53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44919-2A2D-4246-B0BB-2809EF595D43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Using ML to Determine Nanoparticle Structures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6AF6B9-910A-8F40-A780-79354AB41DCE}"/>
              </a:ext>
            </a:extLst>
          </p:cNvPr>
          <p:cNvSpPr/>
          <p:nvPr/>
        </p:nvSpPr>
        <p:spPr>
          <a:xfrm>
            <a:off x="316251" y="6382921"/>
            <a:ext cx="47790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600" dirty="0">
                <a:latin typeface="-apple-system"/>
              </a:rPr>
              <a:t>J. Timoshenko, J. Phys. Chem. Lett. 8, 5091-5098 (2017)</a:t>
            </a:r>
            <a:endParaRPr lang="en-US" sz="1600" i="0" dirty="0">
              <a:effectLst/>
              <a:latin typeface="-apple-syste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366034-D19D-7841-A89A-E4352BB7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939" y="764973"/>
            <a:ext cx="5999356" cy="23182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74EFB5-F899-6F40-A20A-D55EC74C0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92" y="2875813"/>
            <a:ext cx="8017727" cy="33678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EA725F-05FC-A148-BB66-997EC5E831A0}"/>
              </a:ext>
            </a:extLst>
          </p:cNvPr>
          <p:cNvSpPr txBox="1"/>
          <p:nvPr/>
        </p:nvSpPr>
        <p:spPr>
          <a:xfrm>
            <a:off x="238192" y="1282705"/>
            <a:ext cx="5866747" cy="1091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129 nodes in input layer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Two hidden layers, 339 – 387 nodes in each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Hyperbolic tangent function as activation function</a:t>
            </a:r>
          </a:p>
        </p:txBody>
      </p:sp>
    </p:spTree>
    <p:extLst>
      <p:ext uri="{BB962C8B-B14F-4D97-AF65-F5344CB8AC3E}">
        <p14:creationId xmlns:p14="http://schemas.microsoft.com/office/powerpoint/2010/main" val="73826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91C72-C148-E942-90D4-36F1F7E534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AEFAAC5A-9C4F-4278-920D-DF2BAB59574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44919-2A2D-4246-B0BB-2809EF595D43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Oxygen Local Environments in Li</a:t>
            </a:r>
            <a:r>
              <a:rPr lang="en-US" sz="2800" b="1" baseline="-25000" dirty="0"/>
              <a:t>3</a:t>
            </a:r>
            <a:r>
              <a:rPr lang="en-US" sz="2800" b="1" dirty="0"/>
              <a:t>FeO</a:t>
            </a:r>
            <a:r>
              <a:rPr lang="en-US" sz="2800" b="1" baseline="-25000" dirty="0"/>
              <a:t>3.5</a:t>
            </a:r>
            <a:r>
              <a:rPr lang="en-US" sz="2800" b="1" dirty="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E095D7F-D2FE-4946-96BB-ADE292444EDA}"/>
              </a:ext>
            </a:extLst>
          </p:cNvPr>
          <p:cNvGrpSpPr/>
          <p:nvPr/>
        </p:nvGrpSpPr>
        <p:grpSpPr>
          <a:xfrm>
            <a:off x="5577761" y="981923"/>
            <a:ext cx="973575" cy="1066796"/>
            <a:chOff x="-181663" y="1953638"/>
            <a:chExt cx="1109666" cy="12159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6DA954-9A05-3E44-BE80-FF85FB4F7B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1663" y="1961636"/>
              <a:ext cx="514768" cy="1207923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B61E487-76F9-D048-B9B0-977BC924E7C2}"/>
                </a:ext>
              </a:extLst>
            </p:cNvPr>
            <p:cNvSpPr/>
            <p:nvPr/>
          </p:nvSpPr>
          <p:spPr>
            <a:xfrm>
              <a:off x="322232" y="1953638"/>
              <a:ext cx="605771" cy="10899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b="1" dirty="0"/>
                <a:t>Li</a:t>
              </a:r>
            </a:p>
            <a:p>
              <a:pPr>
                <a:spcBef>
                  <a:spcPts val="600"/>
                </a:spcBef>
              </a:pPr>
              <a:r>
                <a:rPr lang="en-US" b="1" dirty="0"/>
                <a:t>O</a:t>
              </a:r>
            </a:p>
            <a:p>
              <a:pPr>
                <a:spcBef>
                  <a:spcPts val="600"/>
                </a:spcBef>
              </a:pPr>
              <a:r>
                <a:rPr lang="en-US" b="1" dirty="0"/>
                <a:t>Fe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9A4EC9-D931-DB47-97BE-8C160E2D993F}"/>
              </a:ext>
            </a:extLst>
          </p:cNvPr>
          <p:cNvGrpSpPr/>
          <p:nvPr/>
        </p:nvGrpSpPr>
        <p:grpSpPr>
          <a:xfrm>
            <a:off x="376864" y="1046815"/>
            <a:ext cx="4833258" cy="4001516"/>
            <a:chOff x="424542" y="932240"/>
            <a:chExt cx="4568638" cy="378243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D4510CA-4E15-F448-BA88-3E8198F51FB0}"/>
                </a:ext>
              </a:extLst>
            </p:cNvPr>
            <p:cNvGrpSpPr/>
            <p:nvPr/>
          </p:nvGrpSpPr>
          <p:grpSpPr>
            <a:xfrm>
              <a:off x="424542" y="2868683"/>
              <a:ext cx="4544611" cy="1845991"/>
              <a:chOff x="873078" y="2366780"/>
              <a:chExt cx="3715947" cy="1509393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6C6CFC6-5022-0E4A-BB83-EF17C57077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859"/>
              <a:stretch/>
            </p:blipFill>
            <p:spPr>
              <a:xfrm>
                <a:off x="945447" y="2366780"/>
                <a:ext cx="3643578" cy="1423278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08F9F84-D891-9841-89C2-F0D685CE7E69}"/>
                  </a:ext>
                </a:extLst>
              </p:cNvPr>
              <p:cNvSpPr txBox="1"/>
              <p:nvPr/>
            </p:nvSpPr>
            <p:spPr>
              <a:xfrm>
                <a:off x="873078" y="3576091"/>
                <a:ext cx="1729838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303030"/>
                    </a:solidFill>
                  </a:rPr>
                  <a:t>AIMD at 15 </a:t>
                </a:r>
                <a:r>
                  <a:rPr lang="en-US" sz="1350" b="1" dirty="0" err="1">
                    <a:solidFill>
                      <a:srgbClr val="303030"/>
                    </a:solidFill>
                  </a:rPr>
                  <a:t>ps</a:t>
                </a:r>
                <a:r>
                  <a:rPr lang="en-US" sz="1350" b="1" dirty="0">
                    <a:solidFill>
                      <a:srgbClr val="303030"/>
                    </a:solidFill>
                  </a:rPr>
                  <a:t> 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D77C584-8468-CE43-BC4A-31BCC77E1D1A}"/>
                  </a:ext>
                </a:extLst>
              </p:cNvPr>
              <p:cNvSpPr txBox="1"/>
              <p:nvPr/>
            </p:nvSpPr>
            <p:spPr>
              <a:xfrm>
                <a:off x="2767236" y="3576091"/>
                <a:ext cx="1801402" cy="30008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303030"/>
                    </a:solidFill>
                  </a:rPr>
                  <a:t>AIMD at 20 </a:t>
                </a:r>
                <a:r>
                  <a:rPr lang="en-US" sz="1350" b="1" dirty="0" err="1">
                    <a:solidFill>
                      <a:srgbClr val="303030"/>
                    </a:solidFill>
                  </a:rPr>
                  <a:t>ps</a:t>
                </a:r>
                <a:r>
                  <a:rPr lang="en-US" sz="1350" b="1" dirty="0">
                    <a:solidFill>
                      <a:srgbClr val="303030"/>
                    </a:solidFill>
                  </a:rPr>
                  <a:t> </a:t>
                </a:r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F96493-091B-7342-B196-7DBA3458B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215"/>
            <a:stretch/>
          </p:blipFill>
          <p:spPr>
            <a:xfrm>
              <a:off x="537076" y="932240"/>
              <a:ext cx="4456104" cy="179889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C0F8FA9-C2C9-1842-819B-0BC2C8CF1AA5}"/>
              </a:ext>
            </a:extLst>
          </p:cNvPr>
          <p:cNvGrpSpPr/>
          <p:nvPr/>
        </p:nvGrpSpPr>
        <p:grpSpPr>
          <a:xfrm>
            <a:off x="6732388" y="918376"/>
            <a:ext cx="2061819" cy="1640582"/>
            <a:chOff x="7483273" y="1004275"/>
            <a:chExt cx="1546529" cy="12305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83B27B3-A0E7-3E44-97E5-8B14A3EF5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3273" y="1004275"/>
              <a:ext cx="902818" cy="123056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D76DDF2-1871-9945-BF3D-C81C1C741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087" y="1409515"/>
              <a:ext cx="539715" cy="526355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9A2BA5F-BC8D-CB47-929D-C8DB1D4B6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9873" y="934371"/>
            <a:ext cx="1432706" cy="16245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3A482C-D0DA-F04F-A351-BC6C288D28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713" y="3312052"/>
            <a:ext cx="1475666" cy="183186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681227-6A27-7342-B5A4-6B5F284B64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7024" y="3262511"/>
            <a:ext cx="1441594" cy="179398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94C3857-6A40-BE42-9C69-1EB529026C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85451" y="3319630"/>
            <a:ext cx="1336696" cy="169504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2681B36-93B3-764C-A432-4B80A40E610E}"/>
              </a:ext>
            </a:extLst>
          </p:cNvPr>
          <p:cNvSpPr txBox="1"/>
          <p:nvPr/>
        </p:nvSpPr>
        <p:spPr>
          <a:xfrm>
            <a:off x="7438775" y="2644068"/>
            <a:ext cx="8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Fe</a:t>
            </a:r>
            <a:r>
              <a:rPr lang="en-US" dirty="0"/>
              <a:t> = 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5710D-985D-8F42-85F8-70890F3A4DBB}"/>
              </a:ext>
            </a:extLst>
          </p:cNvPr>
          <p:cNvSpPr txBox="1"/>
          <p:nvPr/>
        </p:nvSpPr>
        <p:spPr>
          <a:xfrm>
            <a:off x="10686911" y="2611752"/>
            <a:ext cx="8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Fe</a:t>
            </a:r>
            <a:r>
              <a:rPr lang="en-US" dirty="0"/>
              <a:t> =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3E5775-9CD8-7E4A-BEB2-128DD56E073B}"/>
              </a:ext>
            </a:extLst>
          </p:cNvPr>
          <p:cNvSpPr txBox="1"/>
          <p:nvPr/>
        </p:nvSpPr>
        <p:spPr>
          <a:xfrm>
            <a:off x="6240722" y="5143913"/>
            <a:ext cx="8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Fe</a:t>
            </a:r>
            <a:r>
              <a:rPr lang="en-US" dirty="0"/>
              <a:t> =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1084E7-6889-CB45-87B2-1615D0D388AF}"/>
              </a:ext>
            </a:extLst>
          </p:cNvPr>
          <p:cNvSpPr txBox="1"/>
          <p:nvPr/>
        </p:nvSpPr>
        <p:spPr>
          <a:xfrm>
            <a:off x="8698506" y="5143913"/>
            <a:ext cx="8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Fe</a:t>
            </a:r>
            <a:r>
              <a:rPr lang="en-US" dirty="0"/>
              <a:t> = 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02B089-FB12-7E42-98A6-2D236E3C552D}"/>
              </a:ext>
            </a:extLst>
          </p:cNvPr>
          <p:cNvSpPr txBox="1"/>
          <p:nvPr/>
        </p:nvSpPr>
        <p:spPr>
          <a:xfrm>
            <a:off x="11032823" y="5143913"/>
            <a:ext cx="89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</a:t>
            </a:r>
            <a:r>
              <a:rPr lang="en-US" baseline="-25000" dirty="0" err="1"/>
              <a:t>Fe</a:t>
            </a:r>
            <a:r>
              <a:rPr lang="en-US" dirty="0"/>
              <a:t> = 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DADABC-841B-BC4E-9E09-940320B1C320}"/>
              </a:ext>
            </a:extLst>
          </p:cNvPr>
          <p:cNvSpPr txBox="1"/>
          <p:nvPr/>
        </p:nvSpPr>
        <p:spPr>
          <a:xfrm>
            <a:off x="470498" y="5862797"/>
            <a:ext cx="8809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Fe coordination is an indicator of relative Li concentration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Affects oxygen electronic structure and number of electrons for battery capacity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D8304B-49BB-BE4B-A4D9-BE8C4DE8A080}"/>
              </a:ext>
            </a:extLst>
          </p:cNvPr>
          <p:cNvSpPr txBox="1"/>
          <p:nvPr/>
        </p:nvSpPr>
        <p:spPr>
          <a:xfrm>
            <a:off x="8203839" y="976569"/>
            <a:ext cx="2508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cutoff radius = 2.6 </a:t>
            </a:r>
            <a:r>
              <a:rPr lang="en-US" sz="2000" b="1" dirty="0" err="1"/>
              <a:t>Å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4071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ECCFAA4-F456-E14C-98DF-915F201D0C3C}"/>
              </a:ext>
            </a:extLst>
          </p:cNvPr>
          <p:cNvGrpSpPr/>
          <p:nvPr/>
        </p:nvGrpSpPr>
        <p:grpSpPr>
          <a:xfrm>
            <a:off x="641242" y="865038"/>
            <a:ext cx="4438273" cy="2883833"/>
            <a:chOff x="3274051" y="896803"/>
            <a:chExt cx="4438273" cy="288383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CAD7C9D-5C59-314B-8F0A-DE2B78F43CE6}"/>
                </a:ext>
              </a:extLst>
            </p:cNvPr>
            <p:cNvSpPr/>
            <p:nvPr/>
          </p:nvSpPr>
          <p:spPr>
            <a:xfrm>
              <a:off x="3630014" y="896803"/>
              <a:ext cx="1304646" cy="2894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Li</a:t>
              </a:r>
              <a:r>
                <a:rPr lang="en-US" b="1" baseline="-25000" dirty="0">
                  <a:solidFill>
                    <a:schemeClr val="tx1"/>
                  </a:solidFill>
                </a:rPr>
                <a:t>3</a:t>
              </a:r>
              <a:r>
                <a:rPr lang="en-US" b="1" dirty="0">
                  <a:solidFill>
                    <a:schemeClr val="tx1"/>
                  </a:solidFill>
                </a:rPr>
                <a:t>FeO</a:t>
              </a:r>
              <a:r>
                <a:rPr lang="en-US" b="1" baseline="-25000" dirty="0">
                  <a:solidFill>
                    <a:schemeClr val="tx1"/>
                  </a:solidFill>
                </a:rPr>
                <a:t>3.5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79C8A05-E6C4-524F-A960-1D9854F7639E}"/>
                </a:ext>
              </a:extLst>
            </p:cNvPr>
            <p:cNvGrpSpPr/>
            <p:nvPr/>
          </p:nvGrpSpPr>
          <p:grpSpPr>
            <a:xfrm>
              <a:off x="3274051" y="1186781"/>
              <a:ext cx="4438273" cy="2593855"/>
              <a:chOff x="3274051" y="1186781"/>
              <a:chExt cx="4438273" cy="259385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BD13243-35EB-0A42-8E87-67D84E0A7E4A}"/>
                  </a:ext>
                </a:extLst>
              </p:cNvPr>
              <p:cNvGrpSpPr/>
              <p:nvPr/>
            </p:nvGrpSpPr>
            <p:grpSpPr>
              <a:xfrm>
                <a:off x="3274051" y="1186781"/>
                <a:ext cx="4438273" cy="2593855"/>
                <a:chOff x="3193712" y="1172859"/>
                <a:chExt cx="4438273" cy="259385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4FB934D-9CBA-944E-866C-F23B184401F0}"/>
                    </a:ext>
                  </a:extLst>
                </p:cNvPr>
                <p:cNvGrpSpPr/>
                <p:nvPr/>
              </p:nvGrpSpPr>
              <p:grpSpPr>
                <a:xfrm>
                  <a:off x="3247619" y="1172859"/>
                  <a:ext cx="4384366" cy="2593855"/>
                  <a:chOff x="3915649" y="1310685"/>
                  <a:chExt cx="4156633" cy="2459125"/>
                </a:xfrm>
              </p:grpSpPr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F2759217-0D4A-A243-B649-DFD0D20E00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15649" y="1310685"/>
                    <a:ext cx="4117305" cy="1997655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A0072C03-2990-0B41-98C7-C763B85749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202016" y="3307061"/>
                    <a:ext cx="3870266" cy="46274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523BAD6F-7B18-364C-AD1F-1D15D4D9786D}"/>
                    </a:ext>
                  </a:extLst>
                </p:cNvPr>
                <p:cNvSpPr/>
                <p:nvPr/>
              </p:nvSpPr>
              <p:spPr>
                <a:xfrm>
                  <a:off x="3193712" y="1241683"/>
                  <a:ext cx="437013" cy="3185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77F5D4B-A67C-8442-B114-E82ED473A1E1}"/>
                  </a:ext>
                </a:extLst>
              </p:cNvPr>
              <p:cNvSpPr/>
              <p:nvPr/>
            </p:nvSpPr>
            <p:spPr>
              <a:xfrm>
                <a:off x="3881284" y="1346726"/>
                <a:ext cx="828368" cy="318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01F915-9669-D24A-AFC2-FAAF7FD51AB5}"/>
              </a:ext>
            </a:extLst>
          </p:cNvPr>
          <p:cNvGrpSpPr/>
          <p:nvPr/>
        </p:nvGrpSpPr>
        <p:grpSpPr>
          <a:xfrm>
            <a:off x="6192913" y="799722"/>
            <a:ext cx="4608492" cy="2934131"/>
            <a:chOff x="3274051" y="866169"/>
            <a:chExt cx="4608492" cy="2934131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762701-61FF-F744-9EE2-A4E88713FFDF}"/>
                </a:ext>
              </a:extLst>
            </p:cNvPr>
            <p:cNvGrpSpPr/>
            <p:nvPr/>
          </p:nvGrpSpPr>
          <p:grpSpPr>
            <a:xfrm>
              <a:off x="3274051" y="866169"/>
              <a:ext cx="4608492" cy="2934131"/>
              <a:chOff x="3274051" y="866169"/>
              <a:chExt cx="4608492" cy="2934131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D7B2466-A331-4446-AF4C-6529C5EFE588}"/>
                  </a:ext>
                </a:extLst>
              </p:cNvPr>
              <p:cNvSpPr/>
              <p:nvPr/>
            </p:nvSpPr>
            <p:spPr>
              <a:xfrm>
                <a:off x="3800233" y="866169"/>
                <a:ext cx="4082310" cy="289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Li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b="1" dirty="0">
                    <a:solidFill>
                      <a:schemeClr val="tx1"/>
                    </a:solidFill>
                  </a:rPr>
                  <a:t>FeO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3.5</a:t>
                </a:r>
                <a:r>
                  <a:rPr lang="en-US" b="1" dirty="0">
                    <a:solidFill>
                      <a:schemeClr val="tx1"/>
                    </a:solidFill>
                  </a:rPr>
                  <a:t> with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peroxo</a:t>
                </a:r>
                <a:r>
                  <a:rPr lang="en-US" b="1" dirty="0">
                    <a:solidFill>
                      <a:schemeClr val="tx1"/>
                    </a:solidFill>
                  </a:rPr>
                  <a:t> O-O dimer </a:t>
                </a:r>
                <a:endParaRPr lang="en-US" b="1" baseline="-25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E1A2389-2A81-EF4D-9248-DC49FF6A0B47}"/>
                  </a:ext>
                </a:extLst>
              </p:cNvPr>
              <p:cNvGrpSpPr/>
              <p:nvPr/>
            </p:nvGrpSpPr>
            <p:grpSpPr>
              <a:xfrm>
                <a:off x="3274051" y="1255605"/>
                <a:ext cx="4467770" cy="2544695"/>
                <a:chOff x="3274051" y="1255605"/>
                <a:chExt cx="4467770" cy="2544695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B1B74E12-1DBC-1B4F-AFE8-ECB6F8386AF3}"/>
                    </a:ext>
                  </a:extLst>
                </p:cNvPr>
                <p:cNvGrpSpPr/>
                <p:nvPr/>
              </p:nvGrpSpPr>
              <p:grpSpPr>
                <a:xfrm>
                  <a:off x="3274051" y="1255605"/>
                  <a:ext cx="4467770" cy="2544695"/>
                  <a:chOff x="3193712" y="1241683"/>
                  <a:chExt cx="4467770" cy="2544695"/>
                </a:xfrm>
              </p:grpSpPr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1D30C9D9-453B-0040-A6E5-8558E869A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3579172" y="3298276"/>
                    <a:ext cx="4082310" cy="488102"/>
                  </a:xfrm>
                  <a:prstGeom prst="rect">
                    <a:avLst/>
                  </a:prstGeom>
                </p:spPr>
              </p:pic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CCC9C31E-48A2-C542-ACE2-4199A927B9B4}"/>
                      </a:ext>
                    </a:extLst>
                  </p:cNvPr>
                  <p:cNvSpPr/>
                  <p:nvPr/>
                </p:nvSpPr>
                <p:spPr>
                  <a:xfrm>
                    <a:off x="3193712" y="1241683"/>
                    <a:ext cx="437013" cy="31855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AC4DF6A0-3299-D342-8EB6-16D37EEE1A9D}"/>
                    </a:ext>
                  </a:extLst>
                </p:cNvPr>
                <p:cNvSpPr/>
                <p:nvPr/>
              </p:nvSpPr>
              <p:spPr>
                <a:xfrm>
                  <a:off x="3881284" y="1346726"/>
                  <a:ext cx="828368" cy="3185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86ED258-9B01-A448-8ED6-A14512335388}"/>
                </a:ext>
              </a:extLst>
            </p:cNvPr>
            <p:cNvGrpSpPr/>
            <p:nvPr/>
          </p:nvGrpSpPr>
          <p:grpSpPr>
            <a:xfrm>
              <a:off x="3319258" y="1210202"/>
              <a:ext cx="4457318" cy="2113779"/>
              <a:chOff x="3417059" y="1178441"/>
              <a:chExt cx="4295265" cy="2036929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50EA2CF-8211-9746-A3B9-E1D4D1CDA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9043" y="1189809"/>
                <a:ext cx="4253281" cy="2025561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6BA912-58F7-1843-866E-9434DA100431}"/>
                  </a:ext>
                </a:extLst>
              </p:cNvPr>
              <p:cNvSpPr/>
              <p:nvPr/>
            </p:nvSpPr>
            <p:spPr>
              <a:xfrm>
                <a:off x="3417059" y="1178441"/>
                <a:ext cx="437013" cy="3185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EE4B41-F11D-F34B-91D5-BFBF9C90D1EA}"/>
                </a:ext>
              </a:extLst>
            </p:cNvPr>
            <p:cNvSpPr/>
            <p:nvPr/>
          </p:nvSpPr>
          <p:spPr>
            <a:xfrm>
              <a:off x="3898408" y="1294083"/>
              <a:ext cx="2227089" cy="31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C811D2-FEDE-714E-93CA-86378AE3AEE6}"/>
              </a:ext>
            </a:extLst>
          </p:cNvPr>
          <p:cNvGrpSpPr/>
          <p:nvPr/>
        </p:nvGrpSpPr>
        <p:grpSpPr>
          <a:xfrm>
            <a:off x="610334" y="3964069"/>
            <a:ext cx="4536935" cy="681869"/>
            <a:chOff x="3274051" y="983413"/>
            <a:chExt cx="4536935" cy="68186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0561A5D-A61C-EA4D-989D-D90C29098430}"/>
                </a:ext>
              </a:extLst>
            </p:cNvPr>
            <p:cNvGrpSpPr/>
            <p:nvPr/>
          </p:nvGrpSpPr>
          <p:grpSpPr>
            <a:xfrm>
              <a:off x="3274051" y="983413"/>
              <a:ext cx="4536935" cy="681869"/>
              <a:chOff x="3274051" y="983413"/>
              <a:chExt cx="4536935" cy="681869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FD2585A-D46D-DE4C-8957-25E7A022F159}"/>
                  </a:ext>
                </a:extLst>
              </p:cNvPr>
              <p:cNvSpPr/>
              <p:nvPr/>
            </p:nvSpPr>
            <p:spPr>
              <a:xfrm>
                <a:off x="3728676" y="983413"/>
                <a:ext cx="4082310" cy="28945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Li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b="1" dirty="0">
                    <a:solidFill>
                      <a:schemeClr val="tx1"/>
                    </a:solidFill>
                  </a:rPr>
                  <a:t>FeO</a:t>
                </a:r>
                <a:r>
                  <a:rPr lang="en-US" b="1" baseline="-25000" dirty="0">
                    <a:solidFill>
                      <a:schemeClr val="tx1"/>
                    </a:solidFill>
                  </a:rPr>
                  <a:t>3.5</a:t>
                </a:r>
                <a:r>
                  <a:rPr lang="en-US" b="1" dirty="0">
                    <a:solidFill>
                      <a:schemeClr val="tx1"/>
                    </a:solidFill>
                  </a:rPr>
                  <a:t> with 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superoxo</a:t>
                </a:r>
                <a:r>
                  <a:rPr lang="en-US" b="1" dirty="0">
                    <a:solidFill>
                      <a:schemeClr val="tx1"/>
                    </a:solidFill>
                  </a:rPr>
                  <a:t> O-O dimer </a:t>
                </a:r>
                <a:endParaRPr lang="en-US" b="1" baseline="-250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69E4E07-C56C-5041-856E-50EEF109AE33}"/>
                  </a:ext>
                </a:extLst>
              </p:cNvPr>
              <p:cNvGrpSpPr/>
              <p:nvPr/>
            </p:nvGrpSpPr>
            <p:grpSpPr>
              <a:xfrm>
                <a:off x="3274051" y="1255605"/>
                <a:ext cx="1435601" cy="409677"/>
                <a:chOff x="3274051" y="1255605"/>
                <a:chExt cx="1435601" cy="409677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6BEE636F-8B34-3848-8E6A-3A7629943A1D}"/>
                    </a:ext>
                  </a:extLst>
                </p:cNvPr>
                <p:cNvSpPr/>
                <p:nvPr/>
              </p:nvSpPr>
              <p:spPr>
                <a:xfrm>
                  <a:off x="3274051" y="1255605"/>
                  <a:ext cx="437013" cy="3185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89B36D4-BE7A-8E42-808D-2CD713375907}"/>
                    </a:ext>
                  </a:extLst>
                </p:cNvPr>
                <p:cNvSpPr/>
                <p:nvPr/>
              </p:nvSpPr>
              <p:spPr>
                <a:xfrm>
                  <a:off x="3881284" y="1346726"/>
                  <a:ext cx="828368" cy="3185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E9AF2FE-B046-F249-A96F-C5DD941AE026}"/>
                </a:ext>
              </a:extLst>
            </p:cNvPr>
            <p:cNvSpPr/>
            <p:nvPr/>
          </p:nvSpPr>
          <p:spPr>
            <a:xfrm>
              <a:off x="3319258" y="1210202"/>
              <a:ext cx="453501" cy="330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DBC7B7-172C-5946-BFAE-273709A621A4}"/>
                </a:ext>
              </a:extLst>
            </p:cNvPr>
            <p:cNvSpPr/>
            <p:nvPr/>
          </p:nvSpPr>
          <p:spPr>
            <a:xfrm>
              <a:off x="3898408" y="1294083"/>
              <a:ext cx="2227089" cy="3185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B7ED587A-4759-C642-A70A-3EB3F9A61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36" y="4281979"/>
            <a:ext cx="4398182" cy="258644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AD0F965-7F28-C24A-B538-04714EEA121F}"/>
              </a:ext>
            </a:extLst>
          </p:cNvPr>
          <p:cNvSpPr/>
          <p:nvPr/>
        </p:nvSpPr>
        <p:spPr>
          <a:xfrm>
            <a:off x="511629" y="4190858"/>
            <a:ext cx="566626" cy="455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0B8995-E42F-A144-844E-CB0A97E534C9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Simulated Oxygen XANES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9B4B2E-192D-5B42-ADD4-9DED0FA7EE2F}"/>
              </a:ext>
            </a:extLst>
          </p:cNvPr>
          <p:cNvSpPr txBox="1"/>
          <p:nvPr/>
        </p:nvSpPr>
        <p:spPr>
          <a:xfrm>
            <a:off x="5760706" y="4158126"/>
            <a:ext cx="5999087" cy="24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Goal</a:t>
            </a:r>
            <a:r>
              <a:rPr lang="en-US" sz="2000" dirty="0"/>
              <a:t>: Determine the number of Fe bound to oxygen based on calculated XANES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Multi-class classification problem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Three Li</a:t>
            </a:r>
            <a:r>
              <a:rPr lang="en-US" sz="2000" baseline="-25000" dirty="0"/>
              <a:t>3</a:t>
            </a:r>
            <a:r>
              <a:rPr lang="en-US" sz="2000" dirty="0"/>
              <a:t>FeO</a:t>
            </a:r>
            <a:r>
              <a:rPr lang="en-US" sz="2000" baseline="-25000" dirty="0"/>
              <a:t>3.5</a:t>
            </a:r>
            <a:r>
              <a:rPr lang="en-US" sz="2000" dirty="0"/>
              <a:t> structures, 49 oxygen atoms in each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147 examples in total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Intensities in the energy range of 0-14 eV used as input. 170 data points for each spectrum.</a:t>
            </a:r>
          </a:p>
        </p:txBody>
      </p:sp>
    </p:spTree>
    <p:extLst>
      <p:ext uri="{BB962C8B-B14F-4D97-AF65-F5344CB8AC3E}">
        <p14:creationId xmlns:p14="http://schemas.microsoft.com/office/powerpoint/2010/main" val="293418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roup 402">
            <a:extLst>
              <a:ext uri="{FF2B5EF4-FFF2-40B4-BE49-F238E27FC236}">
                <a16:creationId xmlns:a16="http://schemas.microsoft.com/office/drawing/2014/main" id="{C588FF7B-20B6-D845-9F0D-ECB2919D7A5F}"/>
              </a:ext>
            </a:extLst>
          </p:cNvPr>
          <p:cNvGrpSpPr/>
          <p:nvPr/>
        </p:nvGrpSpPr>
        <p:grpSpPr>
          <a:xfrm>
            <a:off x="8629617" y="2423929"/>
            <a:ext cx="490226" cy="2916326"/>
            <a:chOff x="8508000" y="1219450"/>
            <a:chExt cx="559162" cy="332642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9E688A-523F-524D-A941-D9DFA89877CC}"/>
                </a:ext>
              </a:extLst>
            </p:cNvPr>
            <p:cNvSpPr/>
            <p:nvPr/>
          </p:nvSpPr>
          <p:spPr>
            <a:xfrm>
              <a:off x="8508000" y="1219450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86D103D-5B8A-5A48-91E8-78D2885CFB18}"/>
                </a:ext>
              </a:extLst>
            </p:cNvPr>
            <p:cNvSpPr/>
            <p:nvPr/>
          </p:nvSpPr>
          <p:spPr>
            <a:xfrm>
              <a:off x="8508000" y="3294895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B1ABE18-4BB5-8943-9F4D-D89F224D53AB}"/>
                </a:ext>
              </a:extLst>
            </p:cNvPr>
            <p:cNvSpPr/>
            <p:nvPr/>
          </p:nvSpPr>
          <p:spPr>
            <a:xfrm>
              <a:off x="8508000" y="3986710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45DA79B-1D21-8444-A21B-3B5D2267EB07}"/>
                </a:ext>
              </a:extLst>
            </p:cNvPr>
            <p:cNvSpPr/>
            <p:nvPr/>
          </p:nvSpPr>
          <p:spPr>
            <a:xfrm>
              <a:off x="8508000" y="1911265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CE3B08-4B9D-004D-8893-A832A8EC4694}"/>
                </a:ext>
              </a:extLst>
            </p:cNvPr>
            <p:cNvSpPr/>
            <p:nvPr/>
          </p:nvSpPr>
          <p:spPr>
            <a:xfrm>
              <a:off x="8508000" y="2603080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E5856A9A-9E19-414E-BCC2-5686C7CA444A}"/>
              </a:ext>
            </a:extLst>
          </p:cNvPr>
          <p:cNvGrpSpPr/>
          <p:nvPr/>
        </p:nvGrpSpPr>
        <p:grpSpPr>
          <a:xfrm>
            <a:off x="6160562" y="2116113"/>
            <a:ext cx="636360" cy="3525363"/>
            <a:chOff x="5495608" y="1110417"/>
            <a:chExt cx="725846" cy="4021102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F6A732-42BD-C048-AF30-0DE48C969579}"/>
                </a:ext>
              </a:extLst>
            </p:cNvPr>
            <p:cNvSpPr/>
            <p:nvPr/>
          </p:nvSpPr>
          <p:spPr>
            <a:xfrm>
              <a:off x="5495608" y="1799945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B18AFA9-4113-4A43-A134-697954096FEB}"/>
                </a:ext>
              </a:extLst>
            </p:cNvPr>
            <p:cNvSpPr/>
            <p:nvPr/>
          </p:nvSpPr>
          <p:spPr>
            <a:xfrm>
              <a:off x="5495608" y="3882829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5E8E407-8F5B-D846-A444-B90C14C068EC}"/>
                </a:ext>
              </a:extLst>
            </p:cNvPr>
            <p:cNvSpPr/>
            <p:nvPr/>
          </p:nvSpPr>
          <p:spPr>
            <a:xfrm>
              <a:off x="5495608" y="4572357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4648AD-082C-9C4A-9A2D-AC4C49058348}"/>
                </a:ext>
              </a:extLst>
            </p:cNvPr>
            <p:cNvSpPr/>
            <p:nvPr/>
          </p:nvSpPr>
          <p:spPr>
            <a:xfrm>
              <a:off x="5495608" y="2489473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13638BE-1651-2745-BEBC-CC1BEB338C1A}"/>
                </a:ext>
              </a:extLst>
            </p:cNvPr>
            <p:cNvSpPr/>
            <p:nvPr/>
          </p:nvSpPr>
          <p:spPr>
            <a:xfrm>
              <a:off x="5497538" y="1110417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TextBox 370">
              <a:extLst>
                <a:ext uri="{FF2B5EF4-FFF2-40B4-BE49-F238E27FC236}">
                  <a16:creationId xmlns:a16="http://schemas.microsoft.com/office/drawing/2014/main" id="{E5B02234-4EA7-7E4D-8921-0C017C062AAB}"/>
                </a:ext>
              </a:extLst>
            </p:cNvPr>
            <p:cNvSpPr txBox="1"/>
            <p:nvPr/>
          </p:nvSpPr>
          <p:spPr>
            <a:xfrm>
              <a:off x="5667455" y="3140951"/>
              <a:ext cx="553999" cy="723907"/>
            </a:xfrm>
            <a:prstGeom prst="rect">
              <a:avLst/>
            </a:prstGeom>
            <a:noFill/>
          </p:spPr>
          <p:txBody>
            <a:bodyPr vert="vert" wrap="square" lIns="0" tIns="0" rIns="0" bIns="0" rtlCol="0" anchor="ctr" anchorCtr="0">
              <a:spAutoFit/>
            </a:bodyPr>
            <a:lstStyle/>
            <a:p>
              <a:r>
                <a:rPr lang="en-US" sz="3600" b="1" dirty="0">
                  <a:solidFill>
                    <a:srgbClr val="00B0F0"/>
                  </a:solidFill>
                </a:rPr>
                <a:t>. . .</a:t>
              </a:r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221C91B-244F-274C-9AB8-456CCD765ABE}"/>
              </a:ext>
            </a:extLst>
          </p:cNvPr>
          <p:cNvCxnSpPr>
            <a:stCxn id="4" idx="6"/>
            <a:endCxn id="24" idx="2"/>
          </p:cNvCxnSpPr>
          <p:nvPr/>
        </p:nvCxnSpPr>
        <p:spPr>
          <a:xfrm>
            <a:off x="3997628" y="2166487"/>
            <a:ext cx="2164629" cy="19473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5A5C6F2-FAEA-CB4B-B78A-DDF0C7250D4E}"/>
              </a:ext>
            </a:extLst>
          </p:cNvPr>
          <p:cNvCxnSpPr>
            <a:cxnSpLocks/>
            <a:stCxn id="5" idx="6"/>
            <a:endCxn id="24" idx="2"/>
          </p:cNvCxnSpPr>
          <p:nvPr/>
        </p:nvCxnSpPr>
        <p:spPr>
          <a:xfrm flipV="1">
            <a:off x="3997628" y="2361226"/>
            <a:ext cx="2164629" cy="43992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345687-D6F4-584F-8598-C231D0A0AB72}"/>
              </a:ext>
            </a:extLst>
          </p:cNvPr>
          <p:cNvCxnSpPr>
            <a:cxnSpLocks/>
            <a:stCxn id="12" idx="6"/>
            <a:endCxn id="24" idx="2"/>
          </p:cNvCxnSpPr>
          <p:nvPr/>
        </p:nvCxnSpPr>
        <p:spPr>
          <a:xfrm flipV="1">
            <a:off x="3997628" y="2361226"/>
            <a:ext cx="2164629" cy="107458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5BBA4B7-3610-DA41-B5E0-E23A559021CC}"/>
              </a:ext>
            </a:extLst>
          </p:cNvPr>
          <p:cNvCxnSpPr>
            <a:cxnSpLocks/>
            <a:stCxn id="6" idx="6"/>
            <a:endCxn id="24" idx="2"/>
          </p:cNvCxnSpPr>
          <p:nvPr/>
        </p:nvCxnSpPr>
        <p:spPr>
          <a:xfrm flipV="1">
            <a:off x="3997628" y="2361226"/>
            <a:ext cx="2164629" cy="22358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022F038-54F6-FF4F-A8B8-1E790DDFA1D2}"/>
              </a:ext>
            </a:extLst>
          </p:cNvPr>
          <p:cNvCxnSpPr>
            <a:cxnSpLocks/>
            <a:stCxn id="7" idx="6"/>
            <a:endCxn id="24" idx="2"/>
          </p:cNvCxnSpPr>
          <p:nvPr/>
        </p:nvCxnSpPr>
        <p:spPr>
          <a:xfrm flipV="1">
            <a:off x="3997628" y="2361226"/>
            <a:ext cx="2164629" cy="288351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2AF3ED3-AA98-EF43-A140-DD6C8B7A2F06}"/>
              </a:ext>
            </a:extLst>
          </p:cNvPr>
          <p:cNvCxnSpPr>
            <a:cxnSpLocks/>
            <a:stCxn id="23" idx="6"/>
            <a:endCxn id="24" idx="2"/>
          </p:cNvCxnSpPr>
          <p:nvPr/>
        </p:nvCxnSpPr>
        <p:spPr>
          <a:xfrm flipV="1">
            <a:off x="3997628" y="2361226"/>
            <a:ext cx="2164629" cy="3529367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3E6FEC-16AB-BA4F-B628-B1B60121914C}"/>
              </a:ext>
            </a:extLst>
          </p:cNvPr>
          <p:cNvCxnSpPr>
            <a:cxnSpLocks/>
            <a:stCxn id="4" idx="6"/>
            <a:endCxn id="14" idx="2"/>
          </p:cNvCxnSpPr>
          <p:nvPr/>
        </p:nvCxnSpPr>
        <p:spPr>
          <a:xfrm>
            <a:off x="3997628" y="2166487"/>
            <a:ext cx="2162937" cy="79925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FE9784D-3C9E-CE4B-BD0F-EC2507541C4E}"/>
              </a:ext>
            </a:extLst>
          </p:cNvPr>
          <p:cNvCxnSpPr>
            <a:cxnSpLocks/>
            <a:stCxn id="4" idx="6"/>
            <a:endCxn id="16" idx="2"/>
          </p:cNvCxnSpPr>
          <p:nvPr/>
        </p:nvCxnSpPr>
        <p:spPr>
          <a:xfrm>
            <a:off x="3997628" y="2166487"/>
            <a:ext cx="2162937" cy="322987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2BD2DF-0269-1F47-B067-6E3BDDC8AEFD}"/>
              </a:ext>
            </a:extLst>
          </p:cNvPr>
          <p:cNvCxnSpPr>
            <a:cxnSpLocks/>
            <a:stCxn id="4" idx="6"/>
            <a:endCxn id="15" idx="2"/>
          </p:cNvCxnSpPr>
          <p:nvPr/>
        </p:nvCxnSpPr>
        <p:spPr>
          <a:xfrm>
            <a:off x="3997628" y="2166487"/>
            <a:ext cx="2162937" cy="262535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E370AC-E077-C749-B8F0-085D2933DC39}"/>
              </a:ext>
            </a:extLst>
          </p:cNvPr>
          <p:cNvCxnSpPr>
            <a:cxnSpLocks/>
            <a:stCxn id="4" idx="6"/>
            <a:endCxn id="17" idx="2"/>
          </p:cNvCxnSpPr>
          <p:nvPr/>
        </p:nvCxnSpPr>
        <p:spPr>
          <a:xfrm>
            <a:off x="3997628" y="2166487"/>
            <a:ext cx="2162937" cy="140377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A97D3EC-761C-8C48-BC3D-FF6290CD0467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3997628" y="2801149"/>
            <a:ext cx="2162937" cy="164597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958DCC-C44C-414B-966E-67AD18CE759E}"/>
              </a:ext>
            </a:extLst>
          </p:cNvPr>
          <p:cNvCxnSpPr>
            <a:cxnSpLocks/>
            <a:stCxn id="5" idx="6"/>
            <a:endCxn id="17" idx="2"/>
          </p:cNvCxnSpPr>
          <p:nvPr/>
        </p:nvCxnSpPr>
        <p:spPr>
          <a:xfrm>
            <a:off x="3997628" y="2801149"/>
            <a:ext cx="2162937" cy="769117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3AE754C-4E58-B044-84B5-8C1F543CC27D}"/>
              </a:ext>
            </a:extLst>
          </p:cNvPr>
          <p:cNvCxnSpPr>
            <a:cxnSpLocks/>
            <a:stCxn id="5" idx="6"/>
            <a:endCxn id="15" idx="2"/>
          </p:cNvCxnSpPr>
          <p:nvPr/>
        </p:nvCxnSpPr>
        <p:spPr>
          <a:xfrm>
            <a:off x="3997628" y="2801149"/>
            <a:ext cx="2162937" cy="199069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ED3AC1-5E4A-194B-B72B-144EA572EA12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3997628" y="2801149"/>
            <a:ext cx="2162937" cy="259521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C6653D4-16D1-5F47-A766-6FF20A4301AB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3997628" y="2965746"/>
            <a:ext cx="2162937" cy="470064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4AB795B-7F7E-154C-98D0-92211FFCD702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3997628" y="3435810"/>
            <a:ext cx="2162937" cy="13445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8DF308-5135-1443-BFFB-884AAF2268FD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>
            <a:off x="3997628" y="3435810"/>
            <a:ext cx="2162937" cy="135603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D2BD722-082D-CB4A-9280-A029460983FE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>
            <a:off x="3997628" y="3435810"/>
            <a:ext cx="2162937" cy="1960553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C30F114-7ADB-5246-AC66-C8CF6537FC4C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3997628" y="2965746"/>
            <a:ext cx="2162937" cy="163135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BFB7390-8D73-8742-AF37-679BC039F5B6}"/>
              </a:ext>
            </a:extLst>
          </p:cNvPr>
          <p:cNvCxnSpPr>
            <a:cxnSpLocks/>
            <a:stCxn id="6" idx="6"/>
            <a:endCxn id="17" idx="2"/>
          </p:cNvCxnSpPr>
          <p:nvPr/>
        </p:nvCxnSpPr>
        <p:spPr>
          <a:xfrm flipV="1">
            <a:off x="3997628" y="3570266"/>
            <a:ext cx="2162937" cy="102683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ABC7F9A-C542-2B49-8E90-BF525794B230}"/>
              </a:ext>
            </a:extLst>
          </p:cNvPr>
          <p:cNvCxnSpPr>
            <a:cxnSpLocks/>
            <a:stCxn id="6" idx="6"/>
            <a:endCxn id="15" idx="2"/>
          </p:cNvCxnSpPr>
          <p:nvPr/>
        </p:nvCxnSpPr>
        <p:spPr>
          <a:xfrm>
            <a:off x="3997628" y="4597105"/>
            <a:ext cx="2162937" cy="19473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AC7EEE-5E5E-A64A-BD32-2719B6A6CB9A}"/>
              </a:ext>
            </a:extLst>
          </p:cNvPr>
          <p:cNvCxnSpPr>
            <a:cxnSpLocks/>
            <a:stCxn id="6" idx="6"/>
            <a:endCxn id="16" idx="2"/>
          </p:cNvCxnSpPr>
          <p:nvPr/>
        </p:nvCxnSpPr>
        <p:spPr>
          <a:xfrm>
            <a:off x="3997628" y="4597105"/>
            <a:ext cx="2162937" cy="799258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5F69BC7-BF36-CB44-BB1C-46B09FF42E5B}"/>
              </a:ext>
            </a:extLst>
          </p:cNvPr>
          <p:cNvCxnSpPr>
            <a:cxnSpLocks/>
            <a:stCxn id="7" idx="6"/>
            <a:endCxn id="14" idx="2"/>
          </p:cNvCxnSpPr>
          <p:nvPr/>
        </p:nvCxnSpPr>
        <p:spPr>
          <a:xfrm flipV="1">
            <a:off x="3997628" y="2965746"/>
            <a:ext cx="2162937" cy="227899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8522B875-199F-DC4E-9AB4-B1F9A24D801C}"/>
              </a:ext>
            </a:extLst>
          </p:cNvPr>
          <p:cNvCxnSpPr>
            <a:cxnSpLocks/>
            <a:stCxn id="7" idx="6"/>
            <a:endCxn id="17" idx="2"/>
          </p:cNvCxnSpPr>
          <p:nvPr/>
        </p:nvCxnSpPr>
        <p:spPr>
          <a:xfrm flipV="1">
            <a:off x="3997628" y="3570266"/>
            <a:ext cx="2162937" cy="1674476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A1723581-884A-0C41-85E9-5D0DC0103CC0}"/>
              </a:ext>
            </a:extLst>
          </p:cNvPr>
          <p:cNvCxnSpPr>
            <a:cxnSpLocks/>
            <a:stCxn id="7" idx="6"/>
            <a:endCxn id="15" idx="2"/>
          </p:cNvCxnSpPr>
          <p:nvPr/>
        </p:nvCxnSpPr>
        <p:spPr>
          <a:xfrm flipV="1">
            <a:off x="3997628" y="4791843"/>
            <a:ext cx="2162937" cy="452899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05F5664-0E5D-434E-90EA-0053D7EE4CDB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3997628" y="5244742"/>
            <a:ext cx="2162937" cy="151621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9EF1E00-6385-DD4A-A495-B9C8243851E2}"/>
              </a:ext>
            </a:extLst>
          </p:cNvPr>
          <p:cNvCxnSpPr>
            <a:cxnSpLocks/>
            <a:stCxn id="23" idx="6"/>
            <a:endCxn id="14" idx="2"/>
          </p:cNvCxnSpPr>
          <p:nvPr/>
        </p:nvCxnSpPr>
        <p:spPr>
          <a:xfrm flipV="1">
            <a:off x="3997628" y="2965746"/>
            <a:ext cx="2162937" cy="2924847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B65B31E-2D72-9C46-821A-AFDFC12F2C78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 flipV="1">
            <a:off x="3997628" y="3570266"/>
            <a:ext cx="2162937" cy="2320327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5C264573-59CF-C440-A899-FA009C3EF43B}"/>
              </a:ext>
            </a:extLst>
          </p:cNvPr>
          <p:cNvCxnSpPr>
            <a:cxnSpLocks/>
            <a:stCxn id="23" idx="6"/>
            <a:endCxn id="15" idx="2"/>
          </p:cNvCxnSpPr>
          <p:nvPr/>
        </p:nvCxnSpPr>
        <p:spPr>
          <a:xfrm flipV="1">
            <a:off x="3997628" y="4791843"/>
            <a:ext cx="2162937" cy="109875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C3C917C-AA8A-4F48-82CB-E1A23924ADBE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3997628" y="5396363"/>
            <a:ext cx="2162937" cy="494230"/>
          </a:xfrm>
          <a:prstGeom prst="straightConnector1">
            <a:avLst/>
          </a:prstGeom>
          <a:ln w="317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784987D6-7B6B-4842-A104-F984D9236F67}"/>
              </a:ext>
            </a:extLst>
          </p:cNvPr>
          <p:cNvCxnSpPr>
            <a:cxnSpLocks/>
            <a:stCxn id="24" idx="6"/>
            <a:endCxn id="18" idx="2"/>
          </p:cNvCxnSpPr>
          <p:nvPr/>
        </p:nvCxnSpPr>
        <p:spPr>
          <a:xfrm>
            <a:off x="6652483" y="2361226"/>
            <a:ext cx="1977134" cy="30781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7662C8D8-90AE-DB46-9F16-C6924C2BDA46}"/>
              </a:ext>
            </a:extLst>
          </p:cNvPr>
          <p:cNvCxnSpPr>
            <a:cxnSpLocks/>
            <a:stCxn id="24" idx="6"/>
            <a:endCxn id="21" idx="2"/>
          </p:cNvCxnSpPr>
          <p:nvPr/>
        </p:nvCxnSpPr>
        <p:spPr>
          <a:xfrm>
            <a:off x="6652483" y="2361226"/>
            <a:ext cx="1977134" cy="91434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BD12EFC-5D70-3E46-ACAB-9D360D4F2742}"/>
              </a:ext>
            </a:extLst>
          </p:cNvPr>
          <p:cNvCxnSpPr>
            <a:cxnSpLocks/>
            <a:stCxn id="24" idx="6"/>
            <a:endCxn id="22" idx="2"/>
          </p:cNvCxnSpPr>
          <p:nvPr/>
        </p:nvCxnSpPr>
        <p:spPr>
          <a:xfrm>
            <a:off x="6652483" y="2361226"/>
            <a:ext cx="1977134" cy="152086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7C3BB93-3F0D-2C4E-A346-4F64E3CA2F52}"/>
              </a:ext>
            </a:extLst>
          </p:cNvPr>
          <p:cNvCxnSpPr>
            <a:cxnSpLocks/>
            <a:stCxn id="24" idx="6"/>
            <a:endCxn id="19" idx="2"/>
          </p:cNvCxnSpPr>
          <p:nvPr/>
        </p:nvCxnSpPr>
        <p:spPr>
          <a:xfrm>
            <a:off x="6652483" y="2361226"/>
            <a:ext cx="1977134" cy="212739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43434EA-4E32-E74E-A016-5328BCAE9A37}"/>
              </a:ext>
            </a:extLst>
          </p:cNvPr>
          <p:cNvCxnSpPr>
            <a:cxnSpLocks/>
            <a:stCxn id="24" idx="6"/>
            <a:endCxn id="20" idx="2"/>
          </p:cNvCxnSpPr>
          <p:nvPr/>
        </p:nvCxnSpPr>
        <p:spPr>
          <a:xfrm>
            <a:off x="6652483" y="2361226"/>
            <a:ext cx="1977134" cy="273391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02E5BD01-834C-CE4E-8C5E-83418D36987B}"/>
              </a:ext>
            </a:extLst>
          </p:cNvPr>
          <p:cNvCxnSpPr>
            <a:cxnSpLocks/>
            <a:stCxn id="14" idx="6"/>
            <a:endCxn id="18" idx="2"/>
          </p:cNvCxnSpPr>
          <p:nvPr/>
        </p:nvCxnSpPr>
        <p:spPr>
          <a:xfrm flipV="1">
            <a:off x="6650791" y="2669042"/>
            <a:ext cx="1978826" cy="296704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960ECB21-E1D0-BB42-ACD5-27A65A0F4A17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6650791" y="2965746"/>
            <a:ext cx="1978826" cy="30982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487A2EF3-1A14-8140-B778-F6DBA46F0B5A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6650791" y="2965746"/>
            <a:ext cx="1978826" cy="91634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90862CD-CA4F-074F-B442-F9946376EF40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6650791" y="2965746"/>
            <a:ext cx="1978826" cy="152287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48A8460-A6AE-564D-A874-62125BFB11F1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6650791" y="2965746"/>
            <a:ext cx="1978826" cy="212939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7FF502FF-C735-AF4C-A972-7BFFB434AB08}"/>
              </a:ext>
            </a:extLst>
          </p:cNvPr>
          <p:cNvCxnSpPr>
            <a:cxnSpLocks/>
            <a:stCxn id="17" idx="6"/>
            <a:endCxn id="18" idx="2"/>
          </p:cNvCxnSpPr>
          <p:nvPr/>
        </p:nvCxnSpPr>
        <p:spPr>
          <a:xfrm flipV="1">
            <a:off x="6650791" y="2669042"/>
            <a:ext cx="1978826" cy="901224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7BB3A0D-CB2B-1D4C-A891-43A79774165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6650791" y="3275567"/>
            <a:ext cx="1978826" cy="294699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D7172B1-993E-9642-A6D5-E427B176A80D}"/>
              </a:ext>
            </a:extLst>
          </p:cNvPr>
          <p:cNvCxnSpPr>
            <a:cxnSpLocks/>
            <a:stCxn id="17" idx="6"/>
            <a:endCxn id="22" idx="2"/>
          </p:cNvCxnSpPr>
          <p:nvPr/>
        </p:nvCxnSpPr>
        <p:spPr>
          <a:xfrm>
            <a:off x="6650791" y="3570266"/>
            <a:ext cx="1978826" cy="31182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5962AD5-8552-B443-A79A-761411141E7F}"/>
              </a:ext>
            </a:extLst>
          </p:cNvPr>
          <p:cNvCxnSpPr>
            <a:cxnSpLocks/>
            <a:stCxn id="17" idx="6"/>
            <a:endCxn id="19" idx="2"/>
          </p:cNvCxnSpPr>
          <p:nvPr/>
        </p:nvCxnSpPr>
        <p:spPr>
          <a:xfrm>
            <a:off x="6650791" y="3570266"/>
            <a:ext cx="1978826" cy="91835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3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55C1249F-8BB2-9545-867A-6DE5CA182C42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>
            <a:off x="6650791" y="3570266"/>
            <a:ext cx="1978826" cy="152487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9F29FED2-9640-5B4E-B130-D75F784A4EB4}"/>
              </a:ext>
            </a:extLst>
          </p:cNvPr>
          <p:cNvCxnSpPr>
            <a:cxnSpLocks/>
            <a:stCxn id="15" idx="6"/>
            <a:endCxn id="18" idx="2"/>
          </p:cNvCxnSpPr>
          <p:nvPr/>
        </p:nvCxnSpPr>
        <p:spPr>
          <a:xfrm flipV="1">
            <a:off x="6650791" y="2669042"/>
            <a:ext cx="1978826" cy="212280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62F5AA7A-54F6-B448-B123-7F2C4FC72D44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 flipV="1">
            <a:off x="6650791" y="3275567"/>
            <a:ext cx="1978826" cy="151627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7044DF54-4BB3-3C40-BD56-0AF1D551BA9A}"/>
              </a:ext>
            </a:extLst>
          </p:cNvPr>
          <p:cNvCxnSpPr>
            <a:cxnSpLocks/>
            <a:stCxn id="15" idx="6"/>
            <a:endCxn id="22" idx="2"/>
          </p:cNvCxnSpPr>
          <p:nvPr/>
        </p:nvCxnSpPr>
        <p:spPr>
          <a:xfrm flipV="1">
            <a:off x="6650791" y="3882092"/>
            <a:ext cx="1978826" cy="90975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13F7BADB-1E64-3D43-B693-35AB5F1428A6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6650791" y="4488617"/>
            <a:ext cx="1978826" cy="30322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9DADDCF-91FB-3D41-AC19-D7F1129B0930}"/>
              </a:ext>
            </a:extLst>
          </p:cNvPr>
          <p:cNvCxnSpPr>
            <a:cxnSpLocks/>
            <a:stCxn id="15" idx="6"/>
            <a:endCxn id="20" idx="2"/>
          </p:cNvCxnSpPr>
          <p:nvPr/>
        </p:nvCxnSpPr>
        <p:spPr>
          <a:xfrm>
            <a:off x="6650791" y="4791843"/>
            <a:ext cx="1978826" cy="303299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DC9FA77B-0499-0A4A-8F2B-58C4C12B1543}"/>
              </a:ext>
            </a:extLst>
          </p:cNvPr>
          <p:cNvCxnSpPr>
            <a:cxnSpLocks/>
            <a:stCxn id="16" idx="6"/>
            <a:endCxn id="18" idx="2"/>
          </p:cNvCxnSpPr>
          <p:nvPr/>
        </p:nvCxnSpPr>
        <p:spPr>
          <a:xfrm flipV="1">
            <a:off x="6650791" y="2669042"/>
            <a:ext cx="1978826" cy="272732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065CCCC3-07E0-414A-A1B5-9665796678E8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 flipV="1">
            <a:off x="6650791" y="3275567"/>
            <a:ext cx="1978826" cy="212079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0EB885A-C45B-6644-B8BC-5CE684B14F83}"/>
              </a:ext>
            </a:extLst>
          </p:cNvPr>
          <p:cNvCxnSpPr>
            <a:cxnSpLocks/>
            <a:stCxn id="16" idx="6"/>
            <a:endCxn id="22" idx="2"/>
          </p:cNvCxnSpPr>
          <p:nvPr/>
        </p:nvCxnSpPr>
        <p:spPr>
          <a:xfrm flipV="1">
            <a:off x="6650791" y="3882092"/>
            <a:ext cx="1978826" cy="151427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0CCB068-8931-5547-A06E-250876604976}"/>
              </a:ext>
            </a:extLst>
          </p:cNvPr>
          <p:cNvCxnSpPr>
            <a:cxnSpLocks/>
            <a:stCxn id="16" idx="6"/>
            <a:endCxn id="19" idx="2"/>
          </p:cNvCxnSpPr>
          <p:nvPr/>
        </p:nvCxnSpPr>
        <p:spPr>
          <a:xfrm flipV="1">
            <a:off x="6650791" y="4488617"/>
            <a:ext cx="1978826" cy="907746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86ED7FA6-87D5-BA47-9980-C318D3818213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6650791" y="5095142"/>
            <a:ext cx="1978826" cy="301221"/>
          </a:xfrm>
          <a:prstGeom prst="straightConnector1">
            <a:avLst/>
          </a:prstGeom>
          <a:ln w="31750">
            <a:gradFill>
              <a:gsLst>
                <a:gs pos="20000">
                  <a:schemeClr val="accent1">
                    <a:lumMod val="75000"/>
                  </a:schemeClr>
                </a:gs>
                <a:gs pos="74000">
                  <a:srgbClr val="00B050"/>
                </a:gs>
                <a:gs pos="82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734AF3C-08C9-1144-9C62-B785744F8743}"/>
              </a:ext>
            </a:extLst>
          </p:cNvPr>
          <p:cNvGrpSpPr/>
          <p:nvPr/>
        </p:nvGrpSpPr>
        <p:grpSpPr>
          <a:xfrm>
            <a:off x="3507400" y="1921374"/>
            <a:ext cx="626242" cy="4214332"/>
            <a:chOff x="2842446" y="915677"/>
            <a:chExt cx="714305" cy="4806953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B013508-FBA1-AB43-8A9E-54AAD45B428F}"/>
                </a:ext>
              </a:extLst>
            </p:cNvPr>
            <p:cNvSpPr/>
            <p:nvPr/>
          </p:nvSpPr>
          <p:spPr>
            <a:xfrm>
              <a:off x="2842446" y="915677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1778E4E-720D-174C-BF4D-022CB9B5C4A5}"/>
                </a:ext>
              </a:extLst>
            </p:cNvPr>
            <p:cNvSpPr/>
            <p:nvPr/>
          </p:nvSpPr>
          <p:spPr>
            <a:xfrm>
              <a:off x="2842446" y="1639585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70370AC-3E33-7046-A1F9-B4C87C99B98B}"/>
                </a:ext>
              </a:extLst>
            </p:cNvPr>
            <p:cNvSpPr/>
            <p:nvPr/>
          </p:nvSpPr>
          <p:spPr>
            <a:xfrm>
              <a:off x="2842446" y="3688089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68E6631-2809-2943-AEAA-C4E5761157FB}"/>
                </a:ext>
              </a:extLst>
            </p:cNvPr>
            <p:cNvSpPr/>
            <p:nvPr/>
          </p:nvSpPr>
          <p:spPr>
            <a:xfrm>
              <a:off x="2842446" y="4426797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7FEBC40-8FBF-4244-B6C3-3715C709C235}"/>
                </a:ext>
              </a:extLst>
            </p:cNvPr>
            <p:cNvSpPr/>
            <p:nvPr/>
          </p:nvSpPr>
          <p:spPr>
            <a:xfrm>
              <a:off x="2842446" y="2363493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4291872-9A43-834C-9CB6-BD6BE4314377}"/>
                </a:ext>
              </a:extLst>
            </p:cNvPr>
            <p:cNvSpPr/>
            <p:nvPr/>
          </p:nvSpPr>
          <p:spPr>
            <a:xfrm>
              <a:off x="2842446" y="5163468"/>
              <a:ext cx="559162" cy="559162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TextBox 369">
              <a:extLst>
                <a:ext uri="{FF2B5EF4-FFF2-40B4-BE49-F238E27FC236}">
                  <a16:creationId xmlns:a16="http://schemas.microsoft.com/office/drawing/2014/main" id="{3E7DD704-665A-5343-9840-CA00E5F242AA}"/>
                </a:ext>
              </a:extLst>
            </p:cNvPr>
            <p:cNvSpPr txBox="1"/>
            <p:nvPr/>
          </p:nvSpPr>
          <p:spPr>
            <a:xfrm>
              <a:off x="3002753" y="2976334"/>
              <a:ext cx="553998" cy="723908"/>
            </a:xfrm>
            <a:prstGeom prst="rect">
              <a:avLst/>
            </a:prstGeom>
            <a:noFill/>
          </p:spPr>
          <p:txBody>
            <a:bodyPr vert="vert" wrap="square" lIns="0" tIns="0" rIns="0" bIns="0" rtlCol="0" anchor="ctr" anchorCtr="0">
              <a:spAutoFit/>
            </a:bodyPr>
            <a:lstStyle/>
            <a:p>
              <a:r>
                <a:rPr lang="en-US" sz="3600" b="1" dirty="0">
                  <a:solidFill>
                    <a:srgbClr val="00B0F0"/>
                  </a:solidFill>
                </a:rPr>
                <a:t>. . .</a:t>
              </a:r>
            </a:p>
          </p:txBody>
        </p:sp>
      </p:grpSp>
      <p:sp>
        <p:nvSpPr>
          <p:cNvPr id="374" name="TextBox 373">
            <a:extLst>
              <a:ext uri="{FF2B5EF4-FFF2-40B4-BE49-F238E27FC236}">
                <a16:creationId xmlns:a16="http://schemas.microsoft.com/office/drawing/2014/main" id="{34675BEB-99F7-C548-9F8B-8C0F7C231778}"/>
              </a:ext>
            </a:extLst>
          </p:cNvPr>
          <p:cNvSpPr txBox="1"/>
          <p:nvPr/>
        </p:nvSpPr>
        <p:spPr>
          <a:xfrm>
            <a:off x="1412832" y="2041536"/>
            <a:ext cx="108667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  <a:p>
            <a:pPr algn="ctr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  <a:p>
            <a:pPr algn="ctr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  <a:p>
            <a:pPr algn="ctr"/>
            <a:r>
              <a:rPr lang="en-US" sz="3200" b="1" baseline="-25000" dirty="0"/>
              <a:t>.</a:t>
            </a:r>
          </a:p>
          <a:p>
            <a:pPr algn="ctr"/>
            <a:r>
              <a:rPr lang="en-US" sz="4000" b="1" baseline="-25000" dirty="0"/>
              <a:t>.</a:t>
            </a:r>
          </a:p>
          <a:p>
            <a:pPr algn="ctr"/>
            <a:r>
              <a:rPr lang="en-US" sz="4000" b="1" baseline="-25000" dirty="0"/>
              <a:t>.</a:t>
            </a:r>
          </a:p>
          <a:p>
            <a:pPr algn="ctr"/>
            <a:r>
              <a:rPr lang="en-US" sz="3200" dirty="0"/>
              <a:t>x</a:t>
            </a:r>
            <a:r>
              <a:rPr lang="en-US" sz="3200" baseline="-25000" dirty="0"/>
              <a:t>169</a:t>
            </a:r>
          </a:p>
          <a:p>
            <a:pPr algn="ctr"/>
            <a:r>
              <a:rPr lang="en-US" sz="3200" dirty="0"/>
              <a:t>x</a:t>
            </a:r>
            <a:r>
              <a:rPr lang="en-US" sz="3200" baseline="-25000" dirty="0"/>
              <a:t>170</a:t>
            </a:r>
          </a:p>
          <a:p>
            <a:pPr algn="ctr"/>
            <a:endParaRPr lang="en-US" sz="3200" baseline="-25000" dirty="0"/>
          </a:p>
        </p:txBody>
      </p:sp>
      <p:grpSp>
        <p:nvGrpSpPr>
          <p:cNvPr id="402" name="Group 401">
            <a:extLst>
              <a:ext uri="{FF2B5EF4-FFF2-40B4-BE49-F238E27FC236}">
                <a16:creationId xmlns:a16="http://schemas.microsoft.com/office/drawing/2014/main" id="{EC657D50-0C06-1647-926D-8DDBA643B8F2}"/>
              </a:ext>
            </a:extLst>
          </p:cNvPr>
          <p:cNvGrpSpPr/>
          <p:nvPr/>
        </p:nvGrpSpPr>
        <p:grpSpPr>
          <a:xfrm>
            <a:off x="9232288" y="2263856"/>
            <a:ext cx="2290939" cy="3473387"/>
            <a:chOff x="9197005" y="1094203"/>
            <a:chExt cx="2290939" cy="3473387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CC005BB-FC64-0043-B06A-9F44BD97752B}"/>
                </a:ext>
              </a:extLst>
            </p:cNvPr>
            <p:cNvSpPr txBox="1"/>
            <p:nvPr/>
          </p:nvSpPr>
          <p:spPr>
            <a:xfrm>
              <a:off x="9883646" y="1094203"/>
              <a:ext cx="1604298" cy="3473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en-US" sz="2800" dirty="0" err="1">
                  <a:solidFill>
                    <a:srgbClr val="00B050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00B050"/>
                  </a:solidFill>
                </a:rPr>
                <a:t>Fe</a:t>
              </a:r>
              <a:r>
                <a:rPr lang="en-US" sz="2800" dirty="0">
                  <a:solidFill>
                    <a:srgbClr val="00B050"/>
                  </a:solidFill>
                </a:rPr>
                <a:t> = 0</a:t>
              </a:r>
              <a:endParaRPr lang="en-US" sz="2800" baseline="-25000" dirty="0">
                <a:solidFill>
                  <a:srgbClr val="00B050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sz="2800" dirty="0" err="1">
                  <a:solidFill>
                    <a:srgbClr val="00B050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00B050"/>
                  </a:solidFill>
                </a:rPr>
                <a:t>Fe</a:t>
              </a:r>
              <a:r>
                <a:rPr lang="en-US" sz="2800" dirty="0">
                  <a:solidFill>
                    <a:srgbClr val="00B050"/>
                  </a:solidFill>
                </a:rPr>
                <a:t> = 1</a:t>
              </a:r>
              <a:endParaRPr lang="en-US" sz="2800" baseline="-25000" dirty="0">
                <a:solidFill>
                  <a:srgbClr val="00B050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sz="2800" dirty="0" err="1">
                  <a:solidFill>
                    <a:srgbClr val="00B050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00B050"/>
                  </a:solidFill>
                </a:rPr>
                <a:t>Fe</a:t>
              </a:r>
              <a:r>
                <a:rPr lang="en-US" sz="2800" dirty="0">
                  <a:solidFill>
                    <a:srgbClr val="00B050"/>
                  </a:solidFill>
                </a:rPr>
                <a:t> = 2</a:t>
              </a:r>
              <a:endParaRPr lang="en-US" sz="2800" baseline="-25000" dirty="0">
                <a:solidFill>
                  <a:srgbClr val="00B050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sz="2800" dirty="0" err="1">
                  <a:solidFill>
                    <a:srgbClr val="00B050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00B050"/>
                  </a:solidFill>
                </a:rPr>
                <a:t>Fe</a:t>
              </a:r>
              <a:r>
                <a:rPr lang="en-US" sz="2800" dirty="0">
                  <a:solidFill>
                    <a:srgbClr val="00B050"/>
                  </a:solidFill>
                </a:rPr>
                <a:t> = 3</a:t>
              </a:r>
              <a:endParaRPr lang="en-US" sz="2800" baseline="-25000" dirty="0">
                <a:solidFill>
                  <a:srgbClr val="00B050"/>
                </a:solidFill>
              </a:endParaRPr>
            </a:p>
            <a:p>
              <a:pPr>
                <a:lnSpc>
                  <a:spcPct val="140000"/>
                </a:lnSpc>
              </a:pPr>
              <a:r>
                <a:rPr lang="en-US" sz="2800" dirty="0" err="1">
                  <a:solidFill>
                    <a:srgbClr val="00B050"/>
                  </a:solidFill>
                </a:rPr>
                <a:t>N</a:t>
              </a:r>
              <a:r>
                <a:rPr lang="en-US" sz="2800" baseline="-25000" dirty="0" err="1">
                  <a:solidFill>
                    <a:srgbClr val="00B050"/>
                  </a:solidFill>
                </a:rPr>
                <a:t>Fe</a:t>
              </a:r>
              <a:r>
                <a:rPr lang="en-US" sz="2800" dirty="0">
                  <a:solidFill>
                    <a:srgbClr val="00B050"/>
                  </a:solidFill>
                </a:rPr>
                <a:t> = 4</a:t>
              </a:r>
              <a:endParaRPr lang="en-US" sz="2800" baseline="-25000" dirty="0">
                <a:solidFill>
                  <a:srgbClr val="00B050"/>
                </a:solidFill>
              </a:endParaRPr>
            </a:p>
            <a:p>
              <a:pPr>
                <a:lnSpc>
                  <a:spcPct val="140000"/>
                </a:lnSpc>
              </a:pPr>
              <a:endParaRPr lang="en-US" sz="2800" b="1" baseline="-25000" dirty="0">
                <a:solidFill>
                  <a:srgbClr val="00B050"/>
                </a:solidFill>
              </a:endParaRPr>
            </a:p>
          </p:txBody>
        </p: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9E4CC516-AE38-EB4F-A195-3DC0AE79F45B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09" y="1499031"/>
              <a:ext cx="686637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77350D54-4D8C-004B-9CFD-C60BA09EEF46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05" y="3890824"/>
              <a:ext cx="686637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Arrow Connector 397">
              <a:extLst>
                <a:ext uri="{FF2B5EF4-FFF2-40B4-BE49-F238E27FC236}">
                  <a16:creationId xmlns:a16="http://schemas.microsoft.com/office/drawing/2014/main" id="{4FE02592-C757-3043-8D0E-65F9D7A37C43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06" y="3318964"/>
              <a:ext cx="686637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Arrow Connector 398">
              <a:extLst>
                <a:ext uri="{FF2B5EF4-FFF2-40B4-BE49-F238E27FC236}">
                  <a16:creationId xmlns:a16="http://schemas.microsoft.com/office/drawing/2014/main" id="{CC15A3E6-7D7E-674C-9063-149423709619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07" y="2717304"/>
              <a:ext cx="686637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D9A7E112-46C8-094D-9048-0EB87F3D6E8B}"/>
                </a:ext>
              </a:extLst>
            </p:cNvPr>
            <p:cNvCxnSpPr>
              <a:cxnSpLocks/>
            </p:cNvCxnSpPr>
            <p:nvPr/>
          </p:nvCxnSpPr>
          <p:spPr>
            <a:xfrm>
              <a:off x="9197008" y="2096360"/>
              <a:ext cx="686637" cy="0"/>
            </a:xfrm>
            <a:prstGeom prst="straightConnector1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FD4FEF9A-72C0-314D-930C-4B5090E6BC1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270658" y="2166487"/>
            <a:ext cx="1236746" cy="204854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8601BAE1-5B71-0A42-A252-B011E8EC4FC0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268966" y="2381391"/>
            <a:ext cx="1238438" cy="41975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C0557EB3-8EBF-5E4C-9F69-381A87817865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296094" y="2371341"/>
            <a:ext cx="1211310" cy="1064469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030C619F-FB05-1744-A3EB-050FAFF04E60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294402" y="2381391"/>
            <a:ext cx="1213002" cy="2215714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Arrow Connector 414">
            <a:extLst>
              <a:ext uri="{FF2B5EF4-FFF2-40B4-BE49-F238E27FC236}">
                <a16:creationId xmlns:a16="http://schemas.microsoft.com/office/drawing/2014/main" id="{DDC1E973-B880-1248-A9D6-0BA9A18DC28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253027" y="2381391"/>
            <a:ext cx="1254377" cy="2863351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05E50A5B-D93D-2D4C-A623-D62C562FC63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67274" y="2361226"/>
            <a:ext cx="1240130" cy="3529367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Straight Arrow Connector 420">
            <a:extLst>
              <a:ext uri="{FF2B5EF4-FFF2-40B4-BE49-F238E27FC236}">
                <a16:creationId xmlns:a16="http://schemas.microsoft.com/office/drawing/2014/main" id="{2ACC2C9E-5844-8D44-AF91-45D6C5FE774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265582" y="2801149"/>
            <a:ext cx="1241822" cy="113006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>
            <a:extLst>
              <a:ext uri="{FF2B5EF4-FFF2-40B4-BE49-F238E27FC236}">
                <a16:creationId xmlns:a16="http://schemas.microsoft.com/office/drawing/2014/main" id="{A2FACD53-505E-6C41-9F90-DCBCB9FD779F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253023" y="2166487"/>
            <a:ext cx="1254381" cy="736177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>
            <a:extLst>
              <a:ext uri="{FF2B5EF4-FFF2-40B4-BE49-F238E27FC236}">
                <a16:creationId xmlns:a16="http://schemas.microsoft.com/office/drawing/2014/main" id="{B4E31317-8611-834D-B381-6DF1C1CFEC76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263890" y="2914156"/>
            <a:ext cx="1243514" cy="521654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>
            <a:extLst>
              <a:ext uri="{FF2B5EF4-FFF2-40B4-BE49-F238E27FC236}">
                <a16:creationId xmlns:a16="http://schemas.microsoft.com/office/drawing/2014/main" id="{89620D20-0FF2-3E40-A87F-EE40A4695B6D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251335" y="2902664"/>
            <a:ext cx="1256069" cy="1694441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>
            <a:extLst>
              <a:ext uri="{FF2B5EF4-FFF2-40B4-BE49-F238E27FC236}">
                <a16:creationId xmlns:a16="http://schemas.microsoft.com/office/drawing/2014/main" id="{85A5CA7A-E32B-6E4F-975C-3B81E28AB76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249643" y="2902664"/>
            <a:ext cx="1257761" cy="234207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Arrow Connector 436">
            <a:extLst>
              <a:ext uri="{FF2B5EF4-FFF2-40B4-BE49-F238E27FC236}">
                <a16:creationId xmlns:a16="http://schemas.microsoft.com/office/drawing/2014/main" id="{828186D4-A9FC-FD41-B617-12A2685D48E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47951" y="2892614"/>
            <a:ext cx="1259453" cy="2997979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Arrow Connector 440">
            <a:extLst>
              <a:ext uri="{FF2B5EF4-FFF2-40B4-BE49-F238E27FC236}">
                <a16:creationId xmlns:a16="http://schemas.microsoft.com/office/drawing/2014/main" id="{2E092844-2EDE-6E47-8A5F-D5732D25619C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246259" y="2166487"/>
            <a:ext cx="1261145" cy="1197729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4" name="Straight Arrow Connector 443">
            <a:extLst>
              <a:ext uri="{FF2B5EF4-FFF2-40B4-BE49-F238E27FC236}">
                <a16:creationId xmlns:a16="http://schemas.microsoft.com/office/drawing/2014/main" id="{891DCA4E-1FED-DC4C-8BB5-FB2AFA4B610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251331" y="2801149"/>
            <a:ext cx="1256073" cy="583232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>
            <a:extLst>
              <a:ext uri="{FF2B5EF4-FFF2-40B4-BE49-F238E27FC236}">
                <a16:creationId xmlns:a16="http://schemas.microsoft.com/office/drawing/2014/main" id="{727A34FD-776E-864B-BF73-524536F92907}"/>
              </a:ext>
            </a:extLst>
          </p:cNvPr>
          <p:cNvCxnSpPr>
            <a:cxnSpLocks/>
            <a:endCxn id="12" idx="2"/>
          </p:cNvCxnSpPr>
          <p:nvPr/>
        </p:nvCxnSpPr>
        <p:spPr>
          <a:xfrm>
            <a:off x="2253023" y="3364216"/>
            <a:ext cx="1254381" cy="71594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>
            <a:extLst>
              <a:ext uri="{FF2B5EF4-FFF2-40B4-BE49-F238E27FC236}">
                <a16:creationId xmlns:a16="http://schemas.microsoft.com/office/drawing/2014/main" id="{DE9D5050-567A-CC41-9036-AC8F8C4B7E84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2253023" y="3364215"/>
            <a:ext cx="1254381" cy="1232890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Arrow Connector 452">
            <a:extLst>
              <a:ext uri="{FF2B5EF4-FFF2-40B4-BE49-F238E27FC236}">
                <a16:creationId xmlns:a16="http://schemas.microsoft.com/office/drawing/2014/main" id="{705A52D3-99C6-9348-9AF3-84120E5ADA27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253019" y="3371714"/>
            <a:ext cx="1254385" cy="187302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Arrow Connector 455">
            <a:extLst>
              <a:ext uri="{FF2B5EF4-FFF2-40B4-BE49-F238E27FC236}">
                <a16:creationId xmlns:a16="http://schemas.microsoft.com/office/drawing/2014/main" id="{0D9D3DFB-6E0F-8244-BBB9-357DE0855CEC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246259" y="3367965"/>
            <a:ext cx="1261145" cy="252262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>
            <a:extLst>
              <a:ext uri="{FF2B5EF4-FFF2-40B4-BE49-F238E27FC236}">
                <a16:creationId xmlns:a16="http://schemas.microsoft.com/office/drawing/2014/main" id="{56F4D018-F997-3C48-B412-5AF538C135D0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384232" y="2166487"/>
            <a:ext cx="1123172" cy="2870470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Arrow Connector 461">
            <a:extLst>
              <a:ext uri="{FF2B5EF4-FFF2-40B4-BE49-F238E27FC236}">
                <a16:creationId xmlns:a16="http://schemas.microsoft.com/office/drawing/2014/main" id="{B747CD75-4A6A-3C4A-B494-49DC4066C6CC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382540" y="2801149"/>
            <a:ext cx="1124864" cy="223580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" name="Straight Arrow Connector 464">
            <a:extLst>
              <a:ext uri="{FF2B5EF4-FFF2-40B4-BE49-F238E27FC236}">
                <a16:creationId xmlns:a16="http://schemas.microsoft.com/office/drawing/2014/main" id="{D6D3893B-CC29-CD4D-9B2B-2E53D8241E88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80848" y="3435810"/>
            <a:ext cx="1126556" cy="1611198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8" name="Straight Arrow Connector 467">
            <a:extLst>
              <a:ext uri="{FF2B5EF4-FFF2-40B4-BE49-F238E27FC236}">
                <a16:creationId xmlns:a16="http://schemas.microsoft.com/office/drawing/2014/main" id="{1CE3DB60-4C43-E641-B97B-B163F11883AA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379156" y="4597105"/>
            <a:ext cx="1128248" cy="439852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Arrow Connector 470">
            <a:extLst>
              <a:ext uri="{FF2B5EF4-FFF2-40B4-BE49-F238E27FC236}">
                <a16:creationId xmlns:a16="http://schemas.microsoft.com/office/drawing/2014/main" id="{4A5EBDF5-4AD6-364E-BCEE-1BAC63348711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377464" y="5031629"/>
            <a:ext cx="1129940" cy="213113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4" name="Straight Arrow Connector 473">
            <a:extLst>
              <a:ext uri="{FF2B5EF4-FFF2-40B4-BE49-F238E27FC236}">
                <a16:creationId xmlns:a16="http://schemas.microsoft.com/office/drawing/2014/main" id="{E33349F9-1FBA-B043-8CFD-2BBD752524BF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375772" y="5044344"/>
            <a:ext cx="1131632" cy="846249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Arrow Connector 476">
            <a:extLst>
              <a:ext uri="{FF2B5EF4-FFF2-40B4-BE49-F238E27FC236}">
                <a16:creationId xmlns:a16="http://schemas.microsoft.com/office/drawing/2014/main" id="{60B871DB-1AD0-914B-BE50-C8F117BCC8C2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2380848" y="2166487"/>
            <a:ext cx="1126556" cy="3373200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Arrow Connector 479">
            <a:extLst>
              <a:ext uri="{FF2B5EF4-FFF2-40B4-BE49-F238E27FC236}">
                <a16:creationId xmlns:a16="http://schemas.microsoft.com/office/drawing/2014/main" id="{61A998F1-95DD-0B4F-8591-EE9F9C44920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2379152" y="2801149"/>
            <a:ext cx="1128252" cy="2758703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3" name="Straight Arrow Connector 482">
            <a:extLst>
              <a:ext uri="{FF2B5EF4-FFF2-40B4-BE49-F238E27FC236}">
                <a16:creationId xmlns:a16="http://schemas.microsoft.com/office/drawing/2014/main" id="{A1D2267B-3B73-724E-BEE3-6EE9E2124CD6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371602" y="3435810"/>
            <a:ext cx="1135802" cy="2131429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Arrow Connector 485">
            <a:extLst>
              <a:ext uri="{FF2B5EF4-FFF2-40B4-BE49-F238E27FC236}">
                <a16:creationId xmlns:a16="http://schemas.microsoft.com/office/drawing/2014/main" id="{E01DDBA7-D8C8-B447-BDB3-41D039863901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2367827" y="4597105"/>
            <a:ext cx="1139577" cy="977521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Arrow Connector 488">
            <a:extLst>
              <a:ext uri="{FF2B5EF4-FFF2-40B4-BE49-F238E27FC236}">
                <a16:creationId xmlns:a16="http://schemas.microsoft.com/office/drawing/2014/main" id="{5803AF99-B8AE-E74D-9339-6D7749A792B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374080" y="5244742"/>
            <a:ext cx="1133324" cy="304995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Arrow Connector 491">
            <a:extLst>
              <a:ext uri="{FF2B5EF4-FFF2-40B4-BE49-F238E27FC236}">
                <a16:creationId xmlns:a16="http://schemas.microsoft.com/office/drawing/2014/main" id="{2ECF82C5-4A54-5842-AF9E-9712E75B612D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2382540" y="5567239"/>
            <a:ext cx="1124864" cy="323354"/>
          </a:xfrm>
          <a:prstGeom prst="straightConnector1">
            <a:avLst/>
          </a:prstGeom>
          <a:ln w="31750">
            <a:gradFill>
              <a:gsLst>
                <a:gs pos="0">
                  <a:schemeClr val="tx1"/>
                </a:gs>
                <a:gs pos="74000">
                  <a:srgbClr val="00B0F0"/>
                </a:gs>
                <a:gs pos="82000">
                  <a:srgbClr val="00B0F0"/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5" name="TextBox 494">
            <a:extLst>
              <a:ext uri="{FF2B5EF4-FFF2-40B4-BE49-F238E27FC236}">
                <a16:creationId xmlns:a16="http://schemas.microsoft.com/office/drawing/2014/main" id="{8A8829E0-044B-2742-AED5-B35687EB1E05}"/>
              </a:ext>
            </a:extLst>
          </p:cNvPr>
          <p:cNvSpPr txBox="1"/>
          <p:nvPr/>
        </p:nvSpPr>
        <p:spPr>
          <a:xfrm>
            <a:off x="1215886" y="6139555"/>
            <a:ext cx="14805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/>
              <a:t>(170 x 147)</a:t>
            </a:r>
          </a:p>
        </p:txBody>
      </p:sp>
      <p:sp>
        <p:nvSpPr>
          <p:cNvPr id="496" name="TextBox 495">
            <a:extLst>
              <a:ext uri="{FF2B5EF4-FFF2-40B4-BE49-F238E27FC236}">
                <a16:creationId xmlns:a16="http://schemas.microsoft.com/office/drawing/2014/main" id="{60F3487C-CD80-2541-B7AD-D7B622916517}"/>
              </a:ext>
            </a:extLst>
          </p:cNvPr>
          <p:cNvSpPr txBox="1"/>
          <p:nvPr/>
        </p:nvSpPr>
        <p:spPr>
          <a:xfrm>
            <a:off x="8146892" y="5511664"/>
            <a:ext cx="14556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rgbClr val="00B050"/>
                </a:solidFill>
              </a:rPr>
              <a:t>(5 x 147)</a:t>
            </a:r>
          </a:p>
        </p:txBody>
      </p:sp>
      <p:sp>
        <p:nvSpPr>
          <p:cNvPr id="497" name="TextBox 496">
            <a:extLst>
              <a:ext uri="{FF2B5EF4-FFF2-40B4-BE49-F238E27FC236}">
                <a16:creationId xmlns:a16="http://schemas.microsoft.com/office/drawing/2014/main" id="{BA549D27-1B6E-DF4E-884E-1B63E32E608A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 Architecture (Multi-Class Classification)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4798FEB0-CC07-3042-9DB4-89D39E41CF61}"/>
              </a:ext>
            </a:extLst>
          </p:cNvPr>
          <p:cNvSpPr txBox="1"/>
          <p:nvPr/>
        </p:nvSpPr>
        <p:spPr>
          <a:xfrm>
            <a:off x="1085176" y="1527404"/>
            <a:ext cx="1741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input layer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623470DD-474A-534E-B635-9F525B2F6569}"/>
              </a:ext>
            </a:extLst>
          </p:cNvPr>
          <p:cNvSpPr txBox="1"/>
          <p:nvPr/>
        </p:nvSpPr>
        <p:spPr>
          <a:xfrm>
            <a:off x="3986053" y="1053259"/>
            <a:ext cx="22890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hidden layer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EFE126EB-7A77-9F46-9A3C-E6E4FBCF2187}"/>
              </a:ext>
            </a:extLst>
          </p:cNvPr>
          <p:cNvSpPr txBox="1"/>
          <p:nvPr/>
        </p:nvSpPr>
        <p:spPr>
          <a:xfrm>
            <a:off x="7892259" y="1865757"/>
            <a:ext cx="1969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output layer</a:t>
            </a:r>
          </a:p>
        </p:txBody>
      </p:sp>
      <p:sp>
        <p:nvSpPr>
          <p:cNvPr id="501" name="Left Brace 500">
            <a:extLst>
              <a:ext uri="{FF2B5EF4-FFF2-40B4-BE49-F238E27FC236}">
                <a16:creationId xmlns:a16="http://schemas.microsoft.com/office/drawing/2014/main" id="{373C8635-5442-DA42-B760-89655557CF9E}"/>
              </a:ext>
            </a:extLst>
          </p:cNvPr>
          <p:cNvSpPr/>
          <p:nvPr/>
        </p:nvSpPr>
        <p:spPr>
          <a:xfrm rot="5400000">
            <a:off x="4889191" y="319887"/>
            <a:ext cx="407850" cy="267143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82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EBAB4-C069-F84C-B339-0E6EB1CD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2" y="888667"/>
            <a:ext cx="5266402" cy="3356772"/>
          </a:xfrm>
          <a:prstGeom prst="rect">
            <a:avLst/>
          </a:prstGeom>
        </p:spPr>
      </p:pic>
      <p:grpSp>
        <p:nvGrpSpPr>
          <p:cNvPr id="464" name="Group 463">
            <a:extLst>
              <a:ext uri="{FF2B5EF4-FFF2-40B4-BE49-F238E27FC236}">
                <a16:creationId xmlns:a16="http://schemas.microsoft.com/office/drawing/2014/main" id="{C1EAE8C2-C90D-3B43-AB43-B894716894F8}"/>
              </a:ext>
            </a:extLst>
          </p:cNvPr>
          <p:cNvGrpSpPr/>
          <p:nvPr/>
        </p:nvGrpSpPr>
        <p:grpSpPr>
          <a:xfrm>
            <a:off x="465807" y="4312284"/>
            <a:ext cx="6491495" cy="2397411"/>
            <a:chOff x="465807" y="4312284"/>
            <a:chExt cx="6491495" cy="2397411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1C834344-EC05-9649-BE27-D59AE1B5935F}"/>
                </a:ext>
              </a:extLst>
            </p:cNvPr>
            <p:cNvSpPr/>
            <p:nvPr/>
          </p:nvSpPr>
          <p:spPr>
            <a:xfrm>
              <a:off x="2118177" y="4802398"/>
              <a:ext cx="3977172" cy="1907297"/>
            </a:xfrm>
            <a:prstGeom prst="ellipse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C845C79-05F6-664F-839C-48200BE5196B}"/>
                </a:ext>
              </a:extLst>
            </p:cNvPr>
            <p:cNvCxnSpPr>
              <a:cxnSpLocks/>
              <a:stCxn id="154" idx="3"/>
              <a:endCxn id="126" idx="2"/>
            </p:cNvCxnSpPr>
            <p:nvPr/>
          </p:nvCxnSpPr>
          <p:spPr>
            <a:xfrm>
              <a:off x="1537698" y="5162325"/>
              <a:ext cx="580479" cy="593722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DA95621-BE7C-F244-B260-56AB44D20581}"/>
                </a:ext>
              </a:extLst>
            </p:cNvPr>
            <p:cNvCxnSpPr>
              <a:cxnSpLocks/>
              <a:stCxn id="57" idx="3"/>
              <a:endCxn id="126" idx="2"/>
            </p:cNvCxnSpPr>
            <p:nvPr/>
          </p:nvCxnSpPr>
          <p:spPr>
            <a:xfrm>
              <a:off x="1259871" y="5756046"/>
              <a:ext cx="858306" cy="1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980E9FD-3932-FC4F-BF85-8C0B0DDF9B29}"/>
                </a:ext>
              </a:extLst>
            </p:cNvPr>
            <p:cNvCxnSpPr>
              <a:cxnSpLocks/>
              <a:stCxn id="156" idx="3"/>
              <a:endCxn id="126" idx="2"/>
            </p:cNvCxnSpPr>
            <p:nvPr/>
          </p:nvCxnSpPr>
          <p:spPr>
            <a:xfrm flipV="1">
              <a:off x="1497746" y="5756047"/>
              <a:ext cx="620431" cy="738749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128E4-7039-024D-9BB8-A77E2474AB98}"/>
                    </a:ext>
                  </a:extLst>
                </p:cNvPr>
                <p:cNvSpPr txBox="1"/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(1)  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−1]</m:t>
                          </m:r>
                        </m:sup>
                      </m:sSup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bSup>
                    </m:oMath>
                  </a14:m>
                  <a:r>
                    <a:rPr lang="en-US" sz="2200" dirty="0"/>
                    <a:t> =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endParaRPr lang="en-US" sz="2200" dirty="0"/>
                </a:p>
                <a:p>
                  <a:pPr>
                    <a:lnSpc>
                      <a:spcPct val="140000"/>
                    </a:lnSpc>
                  </a:pPr>
                  <a:r>
                    <a:rPr lang="en-US" sz="2200" dirty="0"/>
                    <a:t>(2)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a14:m>
                  <a:r>
                    <a:rPr lang="en-US" sz="2200" dirty="0"/>
                    <a:t>)</a:t>
                  </a: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FF128E4-7039-024D-9BB8-A77E2474A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0977" y="5139192"/>
                  <a:ext cx="3343066" cy="1149802"/>
                </a:xfrm>
                <a:prstGeom prst="rect">
                  <a:avLst/>
                </a:prstGeom>
                <a:blipFill>
                  <a:blip r:embed="rId3"/>
                  <a:stretch>
                    <a:fillRect l="-2273" b="-98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F8BCC90-AFE6-DC4B-BC4A-B1D25635DC97}"/>
                    </a:ext>
                  </a:extLst>
                </p:cNvPr>
                <p:cNvSpPr/>
                <p:nvPr/>
              </p:nvSpPr>
              <p:spPr>
                <a:xfrm>
                  <a:off x="465807" y="5530118"/>
                  <a:ext cx="794064" cy="4518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8F8BCC90-AFE6-DC4B-BC4A-B1D25635D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807" y="5530118"/>
                  <a:ext cx="794064" cy="45185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4D782DB-9C07-2145-BB45-BAFE39DC80C8}"/>
                    </a:ext>
                  </a:extLst>
                </p:cNvPr>
                <p:cNvSpPr/>
                <p:nvPr/>
              </p:nvSpPr>
              <p:spPr>
                <a:xfrm>
                  <a:off x="743634" y="4939315"/>
                  <a:ext cx="794064" cy="4460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4" name="Rectangle 153">
                  <a:extLst>
                    <a:ext uri="{FF2B5EF4-FFF2-40B4-BE49-F238E27FC236}">
                      <a16:creationId xmlns:a16="http://schemas.microsoft.com/office/drawing/2014/main" id="{14D782DB-9C07-2145-BB45-BAFE39DC80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634" y="4939315"/>
                  <a:ext cx="794064" cy="446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7B2CDDB-F179-CA4A-8A58-99B8784D819A}"/>
                    </a:ext>
                  </a:extLst>
                </p:cNvPr>
                <p:cNvSpPr/>
                <p:nvPr/>
              </p:nvSpPr>
              <p:spPr>
                <a:xfrm>
                  <a:off x="703682" y="6279897"/>
                  <a:ext cx="794064" cy="42979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6" name="Rectangle 155">
                  <a:extLst>
                    <a:ext uri="{FF2B5EF4-FFF2-40B4-BE49-F238E27FC236}">
                      <a16:creationId xmlns:a16="http://schemas.microsoft.com/office/drawing/2014/main" id="{97B2CDDB-F179-CA4A-8A58-99B8784D81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682" y="6279897"/>
                  <a:ext cx="794064" cy="429798"/>
                </a:xfrm>
                <a:prstGeom prst="rect">
                  <a:avLst/>
                </a:prstGeom>
                <a:blipFill>
                  <a:blip r:embed="rId6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E50AC9D8-629F-814B-BD7B-F6AE8C5E3FFD}"/>
                </a:ext>
              </a:extLst>
            </p:cNvPr>
            <p:cNvCxnSpPr>
              <a:cxnSpLocks/>
            </p:cNvCxnSpPr>
            <p:nvPr/>
          </p:nvCxnSpPr>
          <p:spPr>
            <a:xfrm>
              <a:off x="6098996" y="5756045"/>
              <a:ext cx="858306" cy="1"/>
            </a:xfrm>
            <a:prstGeom prst="straightConnector1">
              <a:avLst/>
            </a:prstGeom>
            <a:ln w="31750"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A7FECF8-2C35-AC47-8F41-FE0BCF1F4624}"/>
                    </a:ext>
                  </a:extLst>
                </p:cNvPr>
                <p:cNvSpPr/>
                <p:nvPr/>
              </p:nvSpPr>
              <p:spPr>
                <a:xfrm>
                  <a:off x="6278796" y="5262238"/>
                  <a:ext cx="574453" cy="4460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sup>
                        </m:sSub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A7FECF8-2C35-AC47-8F41-FE0BCF1F46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8796" y="5262238"/>
                  <a:ext cx="574453" cy="446020"/>
                </a:xfrm>
                <a:prstGeom prst="rect">
                  <a:avLst/>
                </a:prstGeom>
                <a:blipFill>
                  <a:blip r:embed="rId7"/>
                  <a:stretch>
                    <a:fillRect b="-2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66D64297-F906-7642-9229-F038BDE5AE0C}"/>
                    </a:ext>
                  </a:extLst>
                </p:cNvPr>
                <p:cNvSpPr/>
                <p:nvPr/>
              </p:nvSpPr>
              <p:spPr>
                <a:xfrm>
                  <a:off x="2914513" y="4312284"/>
                  <a:ext cx="2384499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𝒊</m:t>
                      </m:r>
                    </m:oMath>
                  </a14:m>
                  <a:r>
                    <a:rPr lang="en-US" sz="2000" b="1" dirty="0"/>
                    <a:t>-</a:t>
                  </a:r>
                  <a:r>
                    <a:rPr lang="en-US" sz="2000" b="1" dirty="0" err="1"/>
                    <a:t>th</a:t>
                  </a:r>
                  <a:r>
                    <a:rPr lang="en-US" sz="2000" b="1" dirty="0"/>
                    <a:t> unit of 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𝒍</m:t>
                      </m:r>
                    </m:oMath>
                  </a14:m>
                  <a:r>
                    <a:rPr lang="en-US" sz="2000" b="1" dirty="0"/>
                    <a:t>-</a:t>
                  </a:r>
                  <a:r>
                    <a:rPr lang="en-US" sz="2000" b="1" dirty="0" err="1"/>
                    <a:t>th</a:t>
                  </a:r>
                  <a:r>
                    <a:rPr lang="en-US" sz="2000" b="1" dirty="0"/>
                    <a:t> layer</a:t>
                  </a:r>
                </a:p>
              </p:txBody>
            </p:sp>
          </mc:Choice>
          <mc:Fallback xmlns=""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66D64297-F906-7642-9229-F038BDE5AE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4513" y="4312284"/>
                  <a:ext cx="2384499" cy="400110"/>
                </a:xfrm>
                <a:prstGeom prst="rect">
                  <a:avLst/>
                </a:prstGeom>
                <a:blipFill>
                  <a:blip r:embed="rId8"/>
                  <a:stretch>
                    <a:fillRect t="-9375" r="-1587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D0698FC6-C532-EA47-B456-AC8ED82F6BE4}"/>
                  </a:ext>
                </a:extLst>
              </p:cNvPr>
              <p:cNvSpPr/>
              <p:nvPr/>
            </p:nvSpPr>
            <p:spPr>
              <a:xfrm>
                <a:off x="7165640" y="1037179"/>
                <a:ext cx="4655059" cy="75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200" b="1" dirty="0">
                    <a:solidFill>
                      <a:srgbClr val="00B0F0"/>
                    </a:solidFill>
                  </a:rPr>
                  <a:t>Hidden layer activation function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sz="22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2200" b="1" dirty="0">
                    <a:solidFill>
                      <a:srgbClr val="00B0F0"/>
                    </a:solidFill>
                  </a:rPr>
                  <a:t>):</a:t>
                </a:r>
                <a:endParaRPr lang="en-US" dirty="0"/>
              </a:p>
              <a:p>
                <a:r>
                  <a:rPr lang="en-US" sz="2000" dirty="0"/>
                  <a:t>Rectified Linear Units (</a:t>
                </a:r>
                <a:r>
                  <a:rPr lang="en-US" sz="2000" dirty="0" err="1"/>
                  <a:t>ReLU</a:t>
                </a:r>
                <a:r>
                  <a:rPr lang="en-US" sz="2000" dirty="0"/>
                  <a:t>) </a:t>
                </a:r>
              </a:p>
            </p:txBody>
          </p:sp>
        </mc:Choice>
        <mc:Fallback xmlns="">
          <p:sp>
            <p:nvSpPr>
              <p:cNvPr id="466" name="Rectangle 465">
                <a:extLst>
                  <a:ext uri="{FF2B5EF4-FFF2-40B4-BE49-F238E27FC236}">
                    <a16:creationId xmlns:a16="http://schemas.microsoft.com/office/drawing/2014/main" id="{D0698FC6-C532-EA47-B456-AC8ED82F6B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640" y="1037179"/>
                <a:ext cx="4655059" cy="753220"/>
              </a:xfrm>
              <a:prstGeom prst="rect">
                <a:avLst/>
              </a:prstGeom>
              <a:blipFill>
                <a:blip r:embed="rId9"/>
                <a:stretch>
                  <a:fillRect l="-1635" t="-3333" r="-1090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9" name="Picture 468">
            <a:extLst>
              <a:ext uri="{FF2B5EF4-FFF2-40B4-BE49-F238E27FC236}">
                <a16:creationId xmlns:a16="http://schemas.microsoft.com/office/drawing/2014/main" id="{4E3EEC64-7811-D74D-9098-1B598F031A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26900" y="1750166"/>
            <a:ext cx="2672746" cy="2136643"/>
          </a:xfrm>
          <a:prstGeom prst="rect">
            <a:avLst/>
          </a:prstGeom>
        </p:spPr>
      </p:pic>
      <p:sp>
        <p:nvSpPr>
          <p:cNvPr id="470" name="Rectangle 469">
            <a:extLst>
              <a:ext uri="{FF2B5EF4-FFF2-40B4-BE49-F238E27FC236}">
                <a16:creationId xmlns:a16="http://schemas.microsoft.com/office/drawing/2014/main" id="{2091A0E6-20DD-4E46-B122-09D2A5229DA6}"/>
              </a:ext>
            </a:extLst>
          </p:cNvPr>
          <p:cNvSpPr/>
          <p:nvPr/>
        </p:nvSpPr>
        <p:spPr>
          <a:xfrm>
            <a:off x="7165640" y="4159015"/>
            <a:ext cx="3413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or hyperbolic tangent function </a:t>
            </a:r>
          </a:p>
        </p:txBody>
      </p:sp>
      <p:pic>
        <p:nvPicPr>
          <p:cNvPr id="473" name="Picture 472">
            <a:extLst>
              <a:ext uri="{FF2B5EF4-FFF2-40B4-BE49-F238E27FC236}">
                <a16:creationId xmlns:a16="http://schemas.microsoft.com/office/drawing/2014/main" id="{86099814-215E-3541-BD08-745D9AE6B9B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4476" y="4644836"/>
            <a:ext cx="3586223" cy="1960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662ACA2F-8E42-024E-B744-775EB2AF6FE6}"/>
                  </a:ext>
                </a:extLst>
              </p:cNvPr>
              <p:cNvSpPr/>
              <p:nvPr/>
            </p:nvSpPr>
            <p:spPr>
              <a:xfrm>
                <a:off x="4670374" y="6371500"/>
                <a:ext cx="2447337" cy="3811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b="1" dirty="0"/>
                  <a:t>: activation function</a:t>
                </a:r>
              </a:p>
            </p:txBody>
          </p:sp>
        </mc:Choice>
        <mc:Fallback xmlns="">
          <p:sp>
            <p:nvSpPr>
              <p:cNvPr id="475" name="Rectangle 474">
                <a:extLst>
                  <a:ext uri="{FF2B5EF4-FFF2-40B4-BE49-F238E27FC236}">
                    <a16:creationId xmlns:a16="http://schemas.microsoft.com/office/drawing/2014/main" id="{662ACA2F-8E42-024E-B744-775EB2AF6F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0374" y="6371500"/>
                <a:ext cx="2447337" cy="381130"/>
              </a:xfrm>
              <a:prstGeom prst="rect">
                <a:avLst/>
              </a:prstGeom>
              <a:blipFill>
                <a:blip r:embed="rId12"/>
                <a:stretch>
                  <a:fillRect t="-3125" r="-515" b="-1875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EE8AA81-6E4A-8347-BCC7-782115EFB833}"/>
              </a:ext>
            </a:extLst>
          </p:cNvPr>
          <p:cNvSpPr txBox="1"/>
          <p:nvPr/>
        </p:nvSpPr>
        <p:spPr>
          <a:xfrm>
            <a:off x="675001" y="241753"/>
            <a:ext cx="9070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Neural Network Architecture (Multi-Class Classification)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F062D0-9047-5E4B-A29D-F7117E26EA9C}"/>
              </a:ext>
            </a:extLst>
          </p:cNvPr>
          <p:cNvSpPr/>
          <p:nvPr/>
        </p:nvSpPr>
        <p:spPr>
          <a:xfrm>
            <a:off x="1293147" y="1288823"/>
            <a:ext cx="2526499" cy="2940956"/>
          </a:xfrm>
          <a:prstGeom prst="rect">
            <a:avLst/>
          </a:prstGeom>
          <a:solidFill>
            <a:srgbClr val="00B0F0">
              <a:alpha val="10000"/>
            </a:srgbClr>
          </a:solidFill>
          <a:ln w="47625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940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686</Words>
  <Application>Microsoft Macintosh PowerPoint</Application>
  <PresentationFormat>Widescreen</PresentationFormat>
  <Paragraphs>164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-apple-system</vt:lpstr>
      <vt:lpstr>Arial</vt:lpstr>
      <vt:lpstr>Calibri</vt:lpstr>
      <vt:lpstr>Calibri Light</vt:lpstr>
      <vt:lpstr>Cambria Math</vt:lpstr>
      <vt:lpstr>Office Theme</vt:lpstr>
      <vt:lpstr>Determination of Oxygen Local Bonding in Lithium Transition Metal Oxides using Computed XANES: A Machine Learning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Determination of Oxygen Local Environments using Computed XANES: A Machina Learning Approach</dc:title>
  <dc:creator>Liang Li</dc:creator>
  <cp:lastModifiedBy>Liang Li</cp:lastModifiedBy>
  <cp:revision>60</cp:revision>
  <dcterms:created xsi:type="dcterms:W3CDTF">2018-09-11T03:34:50Z</dcterms:created>
  <dcterms:modified xsi:type="dcterms:W3CDTF">2018-09-18T21:11:01Z</dcterms:modified>
</cp:coreProperties>
</file>